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40"/>
  </p:notesMasterIdLst>
  <p:sldIdLst>
    <p:sldId id="266" r:id="rId2"/>
    <p:sldId id="299" r:id="rId3"/>
    <p:sldId id="300" r:id="rId4"/>
    <p:sldId id="268" r:id="rId5"/>
    <p:sldId id="269" r:id="rId6"/>
    <p:sldId id="270" r:id="rId7"/>
    <p:sldId id="271" r:id="rId8"/>
    <p:sldId id="272" r:id="rId9"/>
    <p:sldId id="274" r:id="rId10"/>
    <p:sldId id="301" r:id="rId11"/>
    <p:sldId id="275" r:id="rId12"/>
    <p:sldId id="276" r:id="rId13"/>
    <p:sldId id="302" r:id="rId14"/>
    <p:sldId id="277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303" r:id="rId23"/>
    <p:sldId id="297" r:id="rId24"/>
    <p:sldId id="285" r:id="rId25"/>
    <p:sldId id="286" r:id="rId26"/>
    <p:sldId id="287" r:id="rId27"/>
    <p:sldId id="288" r:id="rId28"/>
    <p:sldId id="295" r:id="rId29"/>
    <p:sldId id="289" r:id="rId30"/>
    <p:sldId id="305" r:id="rId31"/>
    <p:sldId id="290" r:id="rId32"/>
    <p:sldId id="291" r:id="rId33"/>
    <p:sldId id="304" r:id="rId34"/>
    <p:sldId id="293" r:id="rId35"/>
    <p:sldId id="294" r:id="rId36"/>
    <p:sldId id="298" r:id="rId37"/>
    <p:sldId id="296" r:id="rId38"/>
    <p:sldId id="292" r:id="rId3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Wingdings 2" panose="05020102010507070707" pitchFamily="18" charset="2"/>
      <p:regular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77F"/>
    <a:srgbClr val="C6A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9031" autoAdjust="0"/>
  </p:normalViewPr>
  <p:slideViewPr>
    <p:cSldViewPr>
      <p:cViewPr varScale="1">
        <p:scale>
          <a:sx n="65" d="100"/>
          <a:sy n="65" d="100"/>
        </p:scale>
        <p:origin x="15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03A61D2-2AF7-4423-9D1E-B37D47FD407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A719E7-5AFE-4A55-BD3B-C3E2453CF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19E7-5AFE-4A55-BD3B-C3E2453CFA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3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3/14/2011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E0DC-C889-4F01-8536-2F8DC616A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8A85-2C41-4930-BE89-7543293C9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5681662"/>
            <a:ext cx="658368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160" y="612774"/>
            <a:ext cx="658368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E18-59ED-4F67-ABE7-B2A1ADA81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7F3E-7068-48BF-B269-A7B66837A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ABA6-05D1-4843-852E-C9624A2C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7338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A751CE18-59ED-4F67-ABE7-B2A1ADA81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38800" y="6381750"/>
            <a:ext cx="3505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5105400"/>
          </a:xfrm>
        </p:spPr>
        <p:txBody>
          <a:bodyPr lIns="0"/>
          <a:lstStyle>
            <a:lvl1pPr marL="0">
              <a:lnSpc>
                <a:spcPct val="100000"/>
              </a:lnSpc>
              <a:spcBef>
                <a:spcPts val="672"/>
              </a:spcBef>
              <a:buNone/>
              <a:defRPr sz="2400" b="1"/>
            </a:lvl1pPr>
            <a:lvl2pPr>
              <a:defRPr sz="2000" b="1" i="0"/>
            </a:lvl2pPr>
            <a:lvl3pPr>
              <a:defRPr i="0">
                <a:solidFill>
                  <a:schemeClr val="tx1"/>
                </a:solidFill>
              </a:defRPr>
            </a:lvl3pPr>
            <a:lvl4pPr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2F50-7DDC-4A7C-AF3F-58DCF9348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599"/>
          </a:xfrm>
        </p:spPr>
        <p:txBody>
          <a:bodyPr/>
          <a:lstStyle>
            <a:lvl1pPr marL="0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 marL="0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4D7F-35E9-45A1-B465-B6A9155C7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286000"/>
          </a:xfrm>
        </p:spPr>
        <p:txBody>
          <a:bodyPr/>
          <a:lstStyle>
            <a:lvl1pPr marL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E18-59ED-4F67-ABE7-B2A1ADA81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10000"/>
            <a:ext cx="4038600" cy="2285999"/>
          </a:xfrm>
        </p:spPr>
        <p:txBody>
          <a:bodyPr/>
          <a:lstStyle>
            <a:lvl1pPr marL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1295401"/>
            <a:ext cx="4038600" cy="2286000"/>
          </a:xfrm>
        </p:spPr>
        <p:txBody>
          <a:bodyPr/>
          <a:lstStyle>
            <a:lvl1pPr marL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648200" y="3810000"/>
            <a:ext cx="4038600" cy="2285999"/>
          </a:xfrm>
        </p:spPr>
        <p:txBody>
          <a:bodyPr/>
          <a:lstStyle>
            <a:lvl1pPr marL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229600" cy="2285999"/>
          </a:xfrm>
        </p:spPr>
        <p:txBody>
          <a:bodyPr/>
          <a:lstStyle>
            <a:lvl1pPr marL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33800"/>
            <a:ext cx="8229600" cy="2392363"/>
          </a:xfrm>
        </p:spPr>
        <p:txBody>
          <a:bodyPr/>
          <a:lstStyle>
            <a:lvl1pPr marL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E18-59ED-4F67-ABE7-B2A1ADA81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A7DC-BDAD-47CB-9D73-43FE457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E1AC-BC05-4E49-8A3B-974E292B8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E3FF-9965-4636-8F36-22730D12B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_Black_ECE_JPG_Logo.jpg"/>
          <p:cNvPicPr>
            <a:picLocks noChangeAspect="1"/>
          </p:cNvPicPr>
          <p:nvPr/>
        </p:nvPicPr>
        <p:blipFill>
          <a:blip r:embed="rId17" cstate="print"/>
          <a:srcRect t="14575" b="12551"/>
          <a:stretch>
            <a:fillRect/>
          </a:stretch>
        </p:blipFill>
        <p:spPr>
          <a:xfrm>
            <a:off x="7772400" y="228600"/>
            <a:ext cx="1371600" cy="3609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71596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3/14/2011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A751CE18-59ED-4F67-ABE7-B2A1ADA81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-14748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72"/>
        </a:spcAft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8.jpeg"/><Relationship Id="rId17" Type="http://schemas.openxmlformats.org/officeDocument/2006/relationships/image" Target="../media/image3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882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 Selective Anchor-Free Module for Single-Shot Object Detection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Chenchen Zhu, </a:t>
            </a:r>
            <a:r>
              <a:rPr lang="en-US" dirty="0" err="1"/>
              <a:t>Yihui</a:t>
            </a:r>
            <a:r>
              <a:rPr lang="en-US" dirty="0"/>
              <a:t> He, Marios Savvides</a:t>
            </a:r>
          </a:p>
          <a:p>
            <a:r>
              <a:rPr lang="en-US" dirty="0"/>
              <a:t>Carnegie Mellon University</a:t>
            </a:r>
          </a:p>
          <a:p>
            <a:r>
              <a:rPr lang="en-US" dirty="0"/>
              <a:t>06/17/2019</a:t>
            </a:r>
          </a:p>
        </p:txBody>
      </p:sp>
      <p:pic>
        <p:nvPicPr>
          <p:cNvPr id="1026" name="Picture 2" descr="Cvprlogo">
            <a:extLst>
              <a:ext uri="{FF2B5EF4-FFF2-40B4-BE49-F238E27FC236}">
                <a16:creationId xmlns:a16="http://schemas.microsoft.com/office/drawing/2014/main" id="{748C32E0-35D8-4975-AB51-BEA60964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0964"/>
            <a:ext cx="2362200" cy="5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9BD03-D9E2-40D8-A372-E1704987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01B044-EF93-49C7-8145-425B6D13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707CA-A081-4E3F-B864-C04BD8410A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Feature Selective Anchor-Free (FSAF) Module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General concept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Network architecture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Ground-truth and loss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Online feature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Qualitative Results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7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AFBC52-A995-4C1D-8951-1D20D4DC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20CE55-2EE2-448B-8865-6D1FDED3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2837C4-5881-42D9-8A75-AEF3D453F6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Inherent 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Heuristic-guided feature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err="1"/>
              <a:t>IoU</a:t>
            </a:r>
            <a:r>
              <a:rPr lang="en-US" altLang="zh-CN" dirty="0"/>
              <a:t>-based anchor sampling</a:t>
            </a:r>
            <a:endParaRPr lang="zh-CN" altLang="en-US" dirty="0"/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6309DE16-9193-439B-9445-76397A549989}"/>
              </a:ext>
            </a:extLst>
          </p:cNvPr>
          <p:cNvSpPr/>
          <p:nvPr/>
        </p:nvSpPr>
        <p:spPr>
          <a:xfrm>
            <a:off x="963027" y="3994284"/>
            <a:ext cx="4320480" cy="1656184"/>
          </a:xfrm>
          <a:prstGeom prst="cube">
            <a:avLst>
              <a:gd name="adj" fmla="val 8809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CF4C2494-C42C-4661-89D3-AEA2952FBAEB}"/>
              </a:ext>
            </a:extLst>
          </p:cNvPr>
          <p:cNvSpPr/>
          <p:nvPr/>
        </p:nvSpPr>
        <p:spPr>
          <a:xfrm>
            <a:off x="1539091" y="3706252"/>
            <a:ext cx="3024336" cy="1152128"/>
          </a:xfrm>
          <a:prstGeom prst="cube">
            <a:avLst>
              <a:gd name="adj" fmla="val 8197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0EA97989-00BA-48A0-AF4F-032468F3230D}"/>
              </a:ext>
            </a:extLst>
          </p:cNvPr>
          <p:cNvSpPr/>
          <p:nvPr/>
        </p:nvSpPr>
        <p:spPr>
          <a:xfrm>
            <a:off x="2043147" y="3346212"/>
            <a:ext cx="1980220" cy="756084"/>
          </a:xfrm>
          <a:prstGeom prst="cube">
            <a:avLst>
              <a:gd name="adj" fmla="val 743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8869C4-E378-470B-BAB4-14EEBEB45F46}"/>
              </a:ext>
            </a:extLst>
          </p:cNvPr>
          <p:cNvSpPr txBox="1"/>
          <p:nvPr/>
        </p:nvSpPr>
        <p:spPr>
          <a:xfrm>
            <a:off x="1752600" y="5650468"/>
            <a:ext cx="201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feature pyramid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1A72521-35ED-4FFA-A372-56407C252583}"/>
              </a:ext>
            </a:extLst>
          </p:cNvPr>
          <p:cNvGrpSpPr/>
          <p:nvPr/>
        </p:nvGrpSpPr>
        <p:grpSpPr>
          <a:xfrm>
            <a:off x="7028684" y="3568551"/>
            <a:ext cx="831804" cy="1067490"/>
            <a:chOff x="6228184" y="1893457"/>
            <a:chExt cx="831804" cy="1067490"/>
          </a:xfrm>
        </p:grpSpPr>
        <p:pic>
          <p:nvPicPr>
            <p:cNvPr id="10" name="Picture 2" descr="http://farm6.staticflickr.com/5286/5288421183_4b65893e17_z.jpg">
              <a:extLst>
                <a:ext uri="{FF2B5EF4-FFF2-40B4-BE49-F238E27FC236}">
                  <a16:creationId xmlns:a16="http://schemas.microsoft.com/office/drawing/2014/main" id="{8A9CC03B-3111-4C0C-AAD2-F2A01B6CDA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4" t="59087" r="35032" b="23666"/>
            <a:stretch/>
          </p:blipFill>
          <p:spPr bwMode="auto">
            <a:xfrm>
              <a:off x="6228185" y="2262788"/>
              <a:ext cx="792088" cy="698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143C662-9F27-4E54-97B9-2F8BF5A10DFE}"/>
                </a:ext>
              </a:extLst>
            </p:cNvPr>
            <p:cNvSpPr txBox="1"/>
            <p:nvPr/>
          </p:nvSpPr>
          <p:spPr>
            <a:xfrm>
              <a:off x="6228184" y="1893457"/>
              <a:ext cx="83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50x50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591578-CD7F-49DF-8825-044486F893CE}"/>
              </a:ext>
            </a:extLst>
          </p:cNvPr>
          <p:cNvGrpSpPr/>
          <p:nvPr/>
        </p:nvGrpSpPr>
        <p:grpSpPr>
          <a:xfrm>
            <a:off x="6916687" y="2096144"/>
            <a:ext cx="1008113" cy="1305436"/>
            <a:chOff x="6012160" y="3258107"/>
            <a:chExt cx="1008113" cy="1305436"/>
          </a:xfrm>
        </p:grpSpPr>
        <p:pic>
          <p:nvPicPr>
            <p:cNvPr id="13" name="Picture 2" descr="http://farm6.staticflickr.com/5286/5288421183_4b65893e17_z.jpg">
              <a:extLst>
                <a:ext uri="{FF2B5EF4-FFF2-40B4-BE49-F238E27FC236}">
                  <a16:creationId xmlns:a16="http://schemas.microsoft.com/office/drawing/2014/main" id="{300DB21A-557D-40D7-8A8C-F63646FEE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13" t="72931" r="21350" b="3945"/>
            <a:stretch/>
          </p:blipFill>
          <p:spPr bwMode="auto">
            <a:xfrm>
              <a:off x="6012160" y="3627439"/>
              <a:ext cx="1008113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BBAE791-EB95-431F-8691-2378DC435BD8}"/>
                </a:ext>
              </a:extLst>
            </p:cNvPr>
            <p:cNvSpPr txBox="1"/>
            <p:nvPr/>
          </p:nvSpPr>
          <p:spPr>
            <a:xfrm>
              <a:off x="6012160" y="3258107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60x60</a:t>
              </a:r>
              <a:endParaRPr lang="zh-CN" altLang="en-US" dirty="0"/>
            </a:p>
          </p:txBody>
        </p:sp>
      </p:grp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1C61FB46-1C7D-4FA8-BB80-7076EF7BEDC5}"/>
              </a:ext>
            </a:extLst>
          </p:cNvPr>
          <p:cNvCxnSpPr>
            <a:cxnSpLocks/>
            <a:stCxn id="13" idx="1"/>
            <a:endCxn id="29" idx="3"/>
          </p:cNvCxnSpPr>
          <p:nvPr/>
        </p:nvCxnSpPr>
        <p:spPr>
          <a:xfrm rot="10800000" flipV="1">
            <a:off x="6350763" y="2933528"/>
            <a:ext cx="565925" cy="1539990"/>
          </a:xfrm>
          <a:prstGeom prst="bentConnector3">
            <a:avLst>
              <a:gd name="adj1" fmla="val 5230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DCF7082D-BE8E-46D0-AD1E-EA9B507211ED}"/>
              </a:ext>
            </a:extLst>
          </p:cNvPr>
          <p:cNvCxnSpPr>
            <a:cxnSpLocks/>
            <a:stCxn id="10" idx="1"/>
            <a:endCxn id="30" idx="3"/>
          </p:cNvCxnSpPr>
          <p:nvPr/>
        </p:nvCxnSpPr>
        <p:spPr>
          <a:xfrm rot="10800000" flipV="1">
            <a:off x="6350763" y="4286962"/>
            <a:ext cx="677923" cy="1029518"/>
          </a:xfrm>
          <a:prstGeom prst="bentConnector3">
            <a:avLst>
              <a:gd name="adj1" fmla="val 3843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930860C-B027-41FB-ABC2-9B5A35E67935}"/>
              </a:ext>
            </a:extLst>
          </p:cNvPr>
          <p:cNvSpPr txBox="1"/>
          <p:nvPr/>
        </p:nvSpPr>
        <p:spPr>
          <a:xfrm>
            <a:off x="1837064" y="4975249"/>
            <a:ext cx="146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small anchors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0164E9-DF2F-4307-A186-EA35C9526F6E}"/>
              </a:ext>
            </a:extLst>
          </p:cNvPr>
          <p:cNvSpPr txBox="1"/>
          <p:nvPr/>
        </p:nvSpPr>
        <p:spPr>
          <a:xfrm>
            <a:off x="2043147" y="4174304"/>
            <a:ext cx="175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medium anchors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E072DE-227C-4F0F-A3B9-6B85B0A17908}"/>
              </a:ext>
            </a:extLst>
          </p:cNvPr>
          <p:cNvSpPr txBox="1"/>
          <p:nvPr/>
        </p:nvSpPr>
        <p:spPr>
          <a:xfrm>
            <a:off x="2571015" y="3301786"/>
            <a:ext cx="924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large </a:t>
            </a:r>
          </a:p>
          <a:p>
            <a:pPr algn="ctr"/>
            <a:r>
              <a:rPr lang="en-US" altLang="zh-CN" dirty="0"/>
              <a:t>anchors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08E93C-4916-4D99-AD49-77EF4FCFC53C}"/>
              </a:ext>
            </a:extLst>
          </p:cNvPr>
          <p:cNvSpPr txBox="1"/>
          <p:nvPr/>
        </p:nvSpPr>
        <p:spPr>
          <a:xfrm>
            <a:off x="4841037" y="228081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ad-hoc heuristics!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EF577BF-6700-4B6C-8F22-5D63E1FD5FA3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5837464" y="2650142"/>
            <a:ext cx="1079222" cy="1644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FCA13E1-4F94-40CC-BEB4-FB02DC2508A8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5837464" y="2650142"/>
            <a:ext cx="768427" cy="641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0EDF797-9833-4EF8-9A45-9ABC9866C949}"/>
              </a:ext>
            </a:extLst>
          </p:cNvPr>
          <p:cNvGrpSpPr/>
          <p:nvPr/>
        </p:nvGrpSpPr>
        <p:grpSpPr>
          <a:xfrm>
            <a:off x="7021972" y="4692199"/>
            <a:ext cx="838516" cy="877564"/>
            <a:chOff x="2087721" y="5187041"/>
            <a:chExt cx="838516" cy="877564"/>
          </a:xfrm>
        </p:grpSpPr>
        <p:pic>
          <p:nvPicPr>
            <p:cNvPr id="24" name="Picture 2" descr="http://farm6.staticflickr.com/5286/5288421183_4b65893e17_z.jpg">
              <a:extLst>
                <a:ext uri="{FF2B5EF4-FFF2-40B4-BE49-F238E27FC236}">
                  <a16:creationId xmlns:a16="http://schemas.microsoft.com/office/drawing/2014/main" id="{587529D6-9F46-45AC-A0EA-33839A4D8C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04" t="52338" r="20083" b="35107"/>
            <a:stretch/>
          </p:blipFill>
          <p:spPr bwMode="auto">
            <a:xfrm>
              <a:off x="2195734" y="5556373"/>
              <a:ext cx="576065" cy="50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ADABF45-C53F-4CEF-B5F1-DACDF83390D3}"/>
                </a:ext>
              </a:extLst>
            </p:cNvPr>
            <p:cNvSpPr txBox="1"/>
            <p:nvPr/>
          </p:nvSpPr>
          <p:spPr>
            <a:xfrm>
              <a:off x="2087721" y="5187041"/>
              <a:ext cx="83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40x40</a:t>
              </a:r>
              <a:endParaRPr lang="zh-CN" altLang="en-US" dirty="0"/>
            </a:p>
          </p:txBody>
        </p:sp>
      </p:grp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038B729C-5DB1-467F-81A0-FA03003C32B4}"/>
              </a:ext>
            </a:extLst>
          </p:cNvPr>
          <p:cNvCxnSpPr>
            <a:cxnSpLocks/>
            <a:stCxn id="24" idx="1"/>
            <a:endCxn id="30" idx="3"/>
          </p:cNvCxnSpPr>
          <p:nvPr/>
        </p:nvCxnSpPr>
        <p:spPr>
          <a:xfrm rot="10800000" flipV="1">
            <a:off x="6350763" y="5315646"/>
            <a:ext cx="779223" cy="8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5278E6E-3F2C-43F5-80FD-EC25FFD443B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5837464" y="2650142"/>
            <a:ext cx="1133678" cy="2694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DA71A770-C5F0-454D-B3CB-AE49F9BBBA3C}"/>
              </a:ext>
            </a:extLst>
          </p:cNvPr>
          <p:cNvSpPr/>
          <p:nvPr/>
        </p:nvSpPr>
        <p:spPr>
          <a:xfrm>
            <a:off x="4898500" y="3345927"/>
            <a:ext cx="1452262" cy="558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A2729B5-16A4-4F0A-84AA-9D3AB676C2FD}"/>
              </a:ext>
            </a:extLst>
          </p:cNvPr>
          <p:cNvSpPr/>
          <p:nvPr/>
        </p:nvSpPr>
        <p:spPr>
          <a:xfrm>
            <a:off x="4898500" y="4194493"/>
            <a:ext cx="1452262" cy="558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68D8956-8428-4701-80CE-FC65DEB49958}"/>
              </a:ext>
            </a:extLst>
          </p:cNvPr>
          <p:cNvSpPr/>
          <p:nvPr/>
        </p:nvSpPr>
        <p:spPr>
          <a:xfrm>
            <a:off x="4898500" y="5037070"/>
            <a:ext cx="1452262" cy="55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AAF269B-0F6C-4B77-B49C-0CFB70E4376C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813560" y="3624952"/>
            <a:ext cx="1084940" cy="5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0986394-A30D-49C2-9855-77E7B5F63D1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15355" y="4473518"/>
            <a:ext cx="983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B63F1B5-F4D8-4512-800D-247E37E5B1DD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023367" y="5316480"/>
            <a:ext cx="8751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2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8647E-5757-4790-9E64-B080B35D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B4213F-71CA-4BF0-9CE7-A33F0072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49CA41-080F-48AB-A150-5220FC1A3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Problem: feature selection by anchor boxes may not be optimal!</a:t>
            </a:r>
          </a:p>
          <a:p>
            <a:endParaRPr lang="en-US" altLang="zh-CN" dirty="0"/>
          </a:p>
          <a:p>
            <a:r>
              <a:rPr lang="en-US" altLang="zh-CN" dirty="0"/>
              <a:t>Question: how can we select feature level based on semantic information rather than just box size?</a:t>
            </a:r>
          </a:p>
          <a:p>
            <a:endParaRPr lang="en-US" altLang="zh-CN" dirty="0"/>
          </a:p>
          <a:p>
            <a:r>
              <a:rPr lang="en-US" altLang="zh-CN" dirty="0"/>
              <a:t>Answer: allowing arbitrary feature assignment by removing the anchor matching mechanism (using anchor-free methods), selecting the most suitable feature level.</a:t>
            </a:r>
          </a:p>
          <a:p>
            <a:endParaRPr lang="en-US" altLang="zh-CN" dirty="0"/>
          </a:p>
          <a:p>
            <a:r>
              <a:rPr lang="en-US" altLang="zh-CN" dirty="0"/>
              <a:t>Solution: Feature Selective Anchor-Free (FSAF) Module</a:t>
            </a:r>
          </a:p>
        </p:txBody>
      </p:sp>
    </p:spTree>
    <p:extLst>
      <p:ext uri="{BB962C8B-B14F-4D97-AF65-F5344CB8AC3E}">
        <p14:creationId xmlns:p14="http://schemas.microsoft.com/office/powerpoint/2010/main" val="37039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9BD03-D9E2-40D8-A372-E1704987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01B044-EF93-49C7-8145-425B6D13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707CA-A081-4E3F-B864-C04BD8410A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Feature Selective Anchor-Free (FSAF) Module</a:t>
            </a:r>
          </a:p>
          <a:p>
            <a:pPr lvl="1"/>
            <a:r>
              <a:rPr lang="en-US" altLang="zh-CN" dirty="0"/>
              <a:t>General concept</a:t>
            </a:r>
          </a:p>
          <a:p>
            <a:pPr lvl="1"/>
            <a:r>
              <a:rPr lang="en-US" altLang="zh-CN" dirty="0"/>
              <a:t>Network architecture</a:t>
            </a:r>
          </a:p>
          <a:p>
            <a:pPr lvl="1"/>
            <a:r>
              <a:rPr lang="en-US" altLang="zh-CN" dirty="0"/>
              <a:t>Ground-truth and loss</a:t>
            </a:r>
          </a:p>
          <a:p>
            <a:pPr lvl="1"/>
            <a:r>
              <a:rPr lang="en-US" altLang="zh-CN" dirty="0"/>
              <a:t>Online feature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Qualitative Results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1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F197AE19-96FC-4321-9032-01B9311B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FSAF Module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93BFEA2-E2D6-4CE3-8E3A-CC6021E2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1CCDDAD5-5929-4E0D-82E9-460BCD4DF5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The general </a:t>
            </a:r>
            <a:r>
              <a:rPr lang="en-US" altLang="zh-CN" i="1" dirty="0"/>
              <a:t>concept</a:t>
            </a:r>
            <a:endParaRPr lang="zh-CN" altLang="en-US" i="1" dirty="0"/>
          </a:p>
        </p:txBody>
      </p:sp>
      <p:sp>
        <p:nvSpPr>
          <p:cNvPr id="11" name="立方体 10">
            <a:extLst>
              <a:ext uri="{FF2B5EF4-FFF2-40B4-BE49-F238E27FC236}">
                <a16:creationId xmlns:a16="http://schemas.microsoft.com/office/drawing/2014/main" id="{D15DB2A4-CA46-476D-B512-11E9B491845E}"/>
              </a:ext>
            </a:extLst>
          </p:cNvPr>
          <p:cNvSpPr/>
          <p:nvPr/>
        </p:nvSpPr>
        <p:spPr>
          <a:xfrm>
            <a:off x="178439" y="4167152"/>
            <a:ext cx="2160000" cy="828000"/>
          </a:xfrm>
          <a:prstGeom prst="cube">
            <a:avLst>
              <a:gd name="adj" fmla="val 8809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立方体 11">
            <a:extLst>
              <a:ext uri="{FF2B5EF4-FFF2-40B4-BE49-F238E27FC236}">
                <a16:creationId xmlns:a16="http://schemas.microsoft.com/office/drawing/2014/main" id="{13B77086-4EAC-472C-9DAD-E7BB1B321BAA}"/>
              </a:ext>
            </a:extLst>
          </p:cNvPr>
          <p:cNvSpPr/>
          <p:nvPr/>
        </p:nvSpPr>
        <p:spPr>
          <a:xfrm>
            <a:off x="516135" y="3513432"/>
            <a:ext cx="1512000" cy="576000"/>
          </a:xfrm>
          <a:prstGeom prst="cube">
            <a:avLst>
              <a:gd name="adj" fmla="val 8197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立方体 12">
            <a:extLst>
              <a:ext uri="{FF2B5EF4-FFF2-40B4-BE49-F238E27FC236}">
                <a16:creationId xmlns:a16="http://schemas.microsoft.com/office/drawing/2014/main" id="{E61B2C73-57FB-4E29-9B5E-083AF7043B62}"/>
              </a:ext>
            </a:extLst>
          </p:cNvPr>
          <p:cNvSpPr/>
          <p:nvPr/>
        </p:nvSpPr>
        <p:spPr>
          <a:xfrm>
            <a:off x="786135" y="2862915"/>
            <a:ext cx="972000" cy="360000"/>
          </a:xfrm>
          <a:prstGeom prst="cube">
            <a:avLst>
              <a:gd name="adj" fmla="val 743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D0D19BA-05F9-44E3-8A26-8ABC2E735584}"/>
              </a:ext>
            </a:extLst>
          </p:cNvPr>
          <p:cNvSpPr/>
          <p:nvPr/>
        </p:nvSpPr>
        <p:spPr>
          <a:xfrm>
            <a:off x="3776343" y="2758112"/>
            <a:ext cx="1452262" cy="558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anchor-free branch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D455F2C-69B2-4694-87B0-8D24544C56D0}"/>
              </a:ext>
            </a:extLst>
          </p:cNvPr>
          <p:cNvSpPr/>
          <p:nvPr/>
        </p:nvSpPr>
        <p:spPr>
          <a:xfrm>
            <a:off x="3780458" y="3595138"/>
            <a:ext cx="1452262" cy="558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anchor-free branch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4C3FBF-D3B7-4C27-A900-4AA1EB7DD99A}"/>
              </a:ext>
            </a:extLst>
          </p:cNvPr>
          <p:cNvSpPr/>
          <p:nvPr/>
        </p:nvSpPr>
        <p:spPr>
          <a:xfrm>
            <a:off x="3780458" y="4431779"/>
            <a:ext cx="1452263" cy="558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anchor-free branch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840AE19-3B45-4AB1-9356-6CC0F0DB276F}"/>
              </a:ext>
            </a:extLst>
          </p:cNvPr>
          <p:cNvSpPr/>
          <p:nvPr/>
        </p:nvSpPr>
        <p:spPr>
          <a:xfrm>
            <a:off x="2014153" y="4019778"/>
            <a:ext cx="1452262" cy="558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1AA489E-E0BE-48AB-8429-5E88A753544F}"/>
              </a:ext>
            </a:extLst>
          </p:cNvPr>
          <p:cNvSpPr/>
          <p:nvPr/>
        </p:nvSpPr>
        <p:spPr>
          <a:xfrm>
            <a:off x="2022919" y="2352450"/>
            <a:ext cx="1452262" cy="558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A821B43-2339-4119-8CC5-37C9D936904C}"/>
              </a:ext>
            </a:extLst>
          </p:cNvPr>
          <p:cNvSpPr/>
          <p:nvPr/>
        </p:nvSpPr>
        <p:spPr>
          <a:xfrm>
            <a:off x="2017224" y="3187816"/>
            <a:ext cx="1452262" cy="55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D170D90D-326A-4AE7-BF6D-8CDA9E16A731}"/>
              </a:ext>
            </a:extLst>
          </p:cNvPr>
          <p:cNvCxnSpPr>
            <a:cxnSpLocks/>
            <a:endCxn id="17" idx="1"/>
          </p:cNvCxnSpPr>
          <p:nvPr/>
        </p:nvCxnSpPr>
        <p:spPr>
          <a:xfrm rot="5400000" flipH="1" flipV="1">
            <a:off x="1726908" y="4423946"/>
            <a:ext cx="412387" cy="16210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F8F16F35-81D1-4DD7-8489-6DB270A019AB}"/>
              </a:ext>
            </a:extLst>
          </p:cNvPr>
          <p:cNvCxnSpPr>
            <a:cxnSpLocks/>
            <a:endCxn id="19" idx="1"/>
          </p:cNvCxnSpPr>
          <p:nvPr/>
        </p:nvCxnSpPr>
        <p:spPr>
          <a:xfrm rot="5400000" flipH="1" flipV="1">
            <a:off x="1723435" y="3580373"/>
            <a:ext cx="406935" cy="18064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95AFAA8D-0AE9-4CE4-AA12-6547139080FA}"/>
              </a:ext>
            </a:extLst>
          </p:cNvPr>
          <p:cNvCxnSpPr>
            <a:cxnSpLocks/>
            <a:endCxn id="18" idx="1"/>
          </p:cNvCxnSpPr>
          <p:nvPr/>
        </p:nvCxnSpPr>
        <p:spPr>
          <a:xfrm rot="5400000" flipH="1" flipV="1">
            <a:off x="1734655" y="2748873"/>
            <a:ext cx="405661" cy="17086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1B52852-EF2C-4379-8BC9-5B65C572BA2A}"/>
              </a:ext>
            </a:extLst>
          </p:cNvPr>
          <p:cNvGrpSpPr/>
          <p:nvPr/>
        </p:nvGrpSpPr>
        <p:grpSpPr>
          <a:xfrm>
            <a:off x="7327032" y="2785879"/>
            <a:ext cx="1296144" cy="1693330"/>
            <a:chOff x="2039342" y="2174694"/>
            <a:chExt cx="1296144" cy="169333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526F734-7382-46EC-8311-5CA5F7E76767}"/>
                </a:ext>
              </a:extLst>
            </p:cNvPr>
            <p:cNvGrpSpPr/>
            <p:nvPr/>
          </p:nvGrpSpPr>
          <p:grpSpPr>
            <a:xfrm>
              <a:off x="2039342" y="2643889"/>
              <a:ext cx="1296144" cy="1224135"/>
              <a:chOff x="899592" y="2816932"/>
              <a:chExt cx="1296144" cy="1224135"/>
            </a:xfrm>
            <a:scene3d>
              <a:camera prst="orthographicFront"/>
              <a:lightRig rig="threePt" dir="t"/>
            </a:scene3d>
          </p:grpSpPr>
          <p:pic>
            <p:nvPicPr>
              <p:cNvPr id="26" name="Picture 2" descr="http://farm6.staticflickr.com/5286/5288421183_4b65893e17_z.jpg">
                <a:extLst>
                  <a:ext uri="{FF2B5EF4-FFF2-40B4-BE49-F238E27FC236}">
                    <a16:creationId xmlns:a16="http://schemas.microsoft.com/office/drawing/2014/main" id="{8F2AA1EA-3A2B-403E-B47F-2BC0566CE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48" t="51754" r="31488" b="18005"/>
              <a:stretch/>
            </p:blipFill>
            <p:spPr bwMode="auto">
              <a:xfrm>
                <a:off x="899592" y="2816932"/>
                <a:ext cx="1296144" cy="1224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0201DE2-97BF-4252-8F11-CE492135506D}"/>
                  </a:ext>
                </a:extLst>
              </p:cNvPr>
              <p:cNvSpPr/>
              <p:nvPr/>
            </p:nvSpPr>
            <p:spPr>
              <a:xfrm>
                <a:off x="1187624" y="3140968"/>
                <a:ext cx="792088" cy="648072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D2AEBF9-5C22-427A-B5CE-E7CAC3CA6618}"/>
                </a:ext>
              </a:extLst>
            </p:cNvPr>
            <p:cNvSpPr txBox="1"/>
            <p:nvPr/>
          </p:nvSpPr>
          <p:spPr>
            <a:xfrm>
              <a:off x="2121101" y="2174694"/>
              <a:ext cx="1045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instance</a:t>
              </a:r>
              <a:endParaRPr lang="zh-CN" altLang="en-US" dirty="0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966F2C7F-E670-4116-9C00-C1DC00881226}"/>
              </a:ext>
            </a:extLst>
          </p:cNvPr>
          <p:cNvSpPr/>
          <p:nvPr/>
        </p:nvSpPr>
        <p:spPr>
          <a:xfrm rot="5400000">
            <a:off x="5619240" y="3598263"/>
            <a:ext cx="2170541" cy="539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feature selection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C1C363D-9765-4A94-BB44-F588CD1541B8}"/>
              </a:ext>
            </a:extLst>
          </p:cNvPr>
          <p:cNvSpPr txBox="1"/>
          <p:nvPr/>
        </p:nvSpPr>
        <p:spPr>
          <a:xfrm>
            <a:off x="371055" y="4995152"/>
            <a:ext cx="180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feature pyramid</a:t>
            </a:r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268900E-2CEE-45A7-9265-B7A8F048CD51}"/>
              </a:ext>
            </a:extLst>
          </p:cNvPr>
          <p:cNvCxnSpPr>
            <a:cxnSpLocks/>
            <a:stCxn id="26" idx="1"/>
            <a:endCxn id="28" idx="0"/>
          </p:cNvCxnSpPr>
          <p:nvPr/>
        </p:nvCxnSpPr>
        <p:spPr>
          <a:xfrm flipH="1">
            <a:off x="6974496" y="3867142"/>
            <a:ext cx="352536" cy="1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1BA592D-9D67-4D71-AD04-6E1FB44EC2A5}"/>
              </a:ext>
            </a:extLst>
          </p:cNvPr>
          <p:cNvCxnSpPr>
            <a:cxnSpLocks/>
            <a:stCxn id="32" idx="2"/>
            <a:endCxn id="15" idx="3"/>
          </p:cNvCxnSpPr>
          <p:nvPr/>
        </p:nvCxnSpPr>
        <p:spPr>
          <a:xfrm flipH="1">
            <a:off x="5232720" y="3874162"/>
            <a:ext cx="532809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1E889C1D-7E21-4E47-9C88-90D1B0D43979}"/>
              </a:ext>
            </a:extLst>
          </p:cNvPr>
          <p:cNvSpPr/>
          <p:nvPr/>
        </p:nvSpPr>
        <p:spPr>
          <a:xfrm>
            <a:off x="5765529" y="3659550"/>
            <a:ext cx="455260" cy="429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FCE4383-6E07-4AA2-98C8-85D4D3B7D7A2}"/>
              </a:ext>
            </a:extLst>
          </p:cNvPr>
          <p:cNvCxnSpPr>
            <a:cxnSpLocks/>
            <a:stCxn id="32" idx="1"/>
            <a:endCxn id="14" idx="3"/>
          </p:cNvCxnSpPr>
          <p:nvPr/>
        </p:nvCxnSpPr>
        <p:spPr>
          <a:xfrm flipH="1" flipV="1">
            <a:off x="5228605" y="3037136"/>
            <a:ext cx="603595" cy="68527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9790EA8-2057-4364-89BF-D5E6A0C5A698}"/>
              </a:ext>
            </a:extLst>
          </p:cNvPr>
          <p:cNvCxnSpPr>
            <a:cxnSpLocks/>
            <a:stCxn id="32" idx="3"/>
            <a:endCxn id="16" idx="3"/>
          </p:cNvCxnSpPr>
          <p:nvPr/>
        </p:nvCxnSpPr>
        <p:spPr>
          <a:xfrm flipH="1">
            <a:off x="5232721" y="4025915"/>
            <a:ext cx="599479" cy="68527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17DF6F5-C45D-458D-97F8-7A8652EF5A97}"/>
              </a:ext>
            </a:extLst>
          </p:cNvPr>
          <p:cNvCxnSpPr>
            <a:cxnSpLocks/>
            <a:stCxn id="28" idx="2"/>
          </p:cNvCxnSpPr>
          <p:nvPr/>
        </p:nvCxnSpPr>
        <p:spPr>
          <a:xfrm flipH="1" flipV="1">
            <a:off x="5987871" y="3865368"/>
            <a:ext cx="446654" cy="288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6B8AEF8-0136-4FCA-9C6E-30EB7BAA3BAB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5832200" y="3868249"/>
            <a:ext cx="160960" cy="157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C2421FF9-8F72-4DB2-B36C-EDF7DB1DF5C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676400" y="3037136"/>
            <a:ext cx="20999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87C99BB7-53CD-4A06-B58F-D9152BE6A7D0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836581" y="4711188"/>
            <a:ext cx="19438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DDBBB8B-090B-40F7-AED2-4B8742D16153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758135" y="3874162"/>
            <a:ext cx="20223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5C42BDC5-2D7B-45D1-87FB-3CAD6C30197E}"/>
              </a:ext>
            </a:extLst>
          </p:cNvPr>
          <p:cNvSpPr/>
          <p:nvPr/>
        </p:nvSpPr>
        <p:spPr>
          <a:xfrm>
            <a:off x="3621886" y="2438400"/>
            <a:ext cx="5217314" cy="28176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altLang="zh-CN" dirty="0">
                <a:solidFill>
                  <a:schemeClr val="tx1"/>
                </a:solidFill>
              </a:rPr>
              <a:t>FSAF module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 animBg="1"/>
      <p:bldP spid="32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63852-A027-4C26-8E67-77A02F29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FSAF Module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AE553F5-AB59-4874-88F9-256252FB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829CDF-3B73-420B-BEE2-6175D9BCEA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Instantiation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Network architecture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Ground-truth and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Online feature selection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968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8AAD6-EA4E-45BA-9D5E-DCF5BFBC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FSAF Module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B2200D-FE94-4806-8544-D9149D11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BB5029-8CDB-45F3-9565-11C5884F6E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Network architecture (on </a:t>
            </a:r>
            <a:r>
              <a:rPr lang="en-US" altLang="zh-CN" dirty="0" err="1"/>
              <a:t>RetinaNet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E18F2ABD-8BA2-4BEF-AF93-D66E08F102B9}"/>
              </a:ext>
            </a:extLst>
          </p:cNvPr>
          <p:cNvSpPr/>
          <p:nvPr/>
        </p:nvSpPr>
        <p:spPr>
          <a:xfrm>
            <a:off x="1358280" y="3306688"/>
            <a:ext cx="4320480" cy="1656184"/>
          </a:xfrm>
          <a:prstGeom prst="cube">
            <a:avLst>
              <a:gd name="adj" fmla="val 8809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9D204B87-8923-413D-AB7B-BF3843948D9F}"/>
              </a:ext>
            </a:extLst>
          </p:cNvPr>
          <p:cNvSpPr/>
          <p:nvPr/>
        </p:nvSpPr>
        <p:spPr>
          <a:xfrm>
            <a:off x="1934344" y="2946648"/>
            <a:ext cx="3024336" cy="1152128"/>
          </a:xfrm>
          <a:prstGeom prst="cube">
            <a:avLst>
              <a:gd name="adj" fmla="val 8197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6EB1846C-FA3D-413F-AD5E-4E2AC9B57967}"/>
              </a:ext>
            </a:extLst>
          </p:cNvPr>
          <p:cNvSpPr/>
          <p:nvPr/>
        </p:nvSpPr>
        <p:spPr>
          <a:xfrm>
            <a:off x="2438400" y="2514600"/>
            <a:ext cx="1980220" cy="756084"/>
          </a:xfrm>
          <a:prstGeom prst="cube">
            <a:avLst>
              <a:gd name="adj" fmla="val 743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D31BBF-E2D3-48A6-894F-E89D9B50B9A7}"/>
              </a:ext>
            </a:extLst>
          </p:cNvPr>
          <p:cNvSpPr txBox="1"/>
          <p:nvPr/>
        </p:nvSpPr>
        <p:spPr>
          <a:xfrm>
            <a:off x="2057400" y="4966055"/>
            <a:ext cx="177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feature pyramid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343820-F42C-4CE2-A352-7966B437AABD}"/>
              </a:ext>
            </a:extLst>
          </p:cNvPr>
          <p:cNvSpPr/>
          <p:nvPr/>
        </p:nvSpPr>
        <p:spPr>
          <a:xfrm>
            <a:off x="5894784" y="2514600"/>
            <a:ext cx="108012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class+box</a:t>
            </a:r>
            <a:endParaRPr lang="en-US" altLang="zh-CN" dirty="0"/>
          </a:p>
          <a:p>
            <a:pPr algn="ctr"/>
            <a:r>
              <a:rPr lang="en-US" altLang="zh-CN" dirty="0"/>
              <a:t>subnets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C8D217-051C-432C-88D7-BBE712BFB15D}"/>
              </a:ext>
            </a:extLst>
          </p:cNvPr>
          <p:cNvSpPr/>
          <p:nvPr/>
        </p:nvSpPr>
        <p:spPr>
          <a:xfrm>
            <a:off x="5894784" y="3332343"/>
            <a:ext cx="108012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class+box</a:t>
            </a:r>
            <a:endParaRPr lang="en-US" altLang="zh-CN" dirty="0"/>
          </a:p>
          <a:p>
            <a:pPr algn="ctr"/>
            <a:r>
              <a:rPr lang="en-US" altLang="zh-CN" dirty="0"/>
              <a:t>subnets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98E7134-81A8-43EB-9928-7D31364D3AAE}"/>
              </a:ext>
            </a:extLst>
          </p:cNvPr>
          <p:cNvSpPr/>
          <p:nvPr/>
        </p:nvSpPr>
        <p:spPr>
          <a:xfrm>
            <a:off x="5894784" y="4150087"/>
            <a:ext cx="108012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class+box</a:t>
            </a:r>
            <a:endParaRPr lang="en-US" altLang="zh-CN" dirty="0"/>
          </a:p>
          <a:p>
            <a:pPr algn="ctr"/>
            <a:r>
              <a:rPr lang="en-US" altLang="zh-CN" dirty="0"/>
              <a:t>subnets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124B70C-1797-4CC4-8D51-54FF44FB82C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238600" y="2802632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35312D6-3242-429A-A3E0-75BD7FB460E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418620" y="3620375"/>
            <a:ext cx="14761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E3B51AE-E736-4951-8E8A-AA3A563BDFF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670648" y="4438119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7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B7A96-FD59-410E-9F39-516CB16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FSAF Module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047A54F-9777-4731-9436-DE5E9EC1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CB998-113A-4F0C-9594-78552AA03B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Network architecture (on </a:t>
            </a:r>
            <a:r>
              <a:rPr lang="en-US" altLang="zh-CN" dirty="0" err="1"/>
              <a:t>RetinaNet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79413B0-A909-4E44-B454-78A6FC6A95A3}"/>
              </a:ext>
            </a:extLst>
          </p:cNvPr>
          <p:cNvGrpSpPr/>
          <p:nvPr/>
        </p:nvGrpSpPr>
        <p:grpSpPr>
          <a:xfrm>
            <a:off x="2469956" y="4125948"/>
            <a:ext cx="756082" cy="1440160"/>
            <a:chOff x="5400094" y="3901584"/>
            <a:chExt cx="756082" cy="1440160"/>
          </a:xfrm>
        </p:grpSpPr>
        <p:sp>
          <p:nvSpPr>
            <p:cNvPr id="6" name="立方体 5">
              <a:extLst>
                <a:ext uri="{FF2B5EF4-FFF2-40B4-BE49-F238E27FC236}">
                  <a16:creationId xmlns:a16="http://schemas.microsoft.com/office/drawing/2014/main" id="{53115AE0-CB78-4142-B302-321443F4ACA6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3F75D7A-DE82-4C60-BDFB-4D0F07CEE6FC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/>
                <a:t>x256</a:t>
              </a:r>
              <a:endParaRPr lang="zh-CN" altLang="en-US" sz="1600" dirty="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ABA241B-D46A-487F-9263-8A07101E44E7}"/>
              </a:ext>
            </a:extLst>
          </p:cNvPr>
          <p:cNvGrpSpPr/>
          <p:nvPr/>
        </p:nvGrpSpPr>
        <p:grpSpPr>
          <a:xfrm>
            <a:off x="2469956" y="2512042"/>
            <a:ext cx="756082" cy="1440160"/>
            <a:chOff x="5400094" y="3901584"/>
            <a:chExt cx="756082" cy="1440160"/>
          </a:xfrm>
        </p:grpSpPr>
        <p:sp>
          <p:nvSpPr>
            <p:cNvPr id="9" name="立方体 8">
              <a:extLst>
                <a:ext uri="{FF2B5EF4-FFF2-40B4-BE49-F238E27FC236}">
                  <a16:creationId xmlns:a16="http://schemas.microsoft.com/office/drawing/2014/main" id="{61CDD3D3-E2AC-4283-BB6C-0ACB64E2AA16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5070808-6F88-4D87-BDD0-C6E4C4D4F6DE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/>
                <a:t>x256</a:t>
              </a:r>
              <a:endParaRPr lang="zh-CN" altLang="en-US" sz="1600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94056ED-5A3A-4CCB-B7C5-634516DF3C49}"/>
              </a:ext>
            </a:extLst>
          </p:cNvPr>
          <p:cNvGrpSpPr/>
          <p:nvPr/>
        </p:nvGrpSpPr>
        <p:grpSpPr>
          <a:xfrm>
            <a:off x="3828615" y="2512042"/>
            <a:ext cx="756082" cy="1440160"/>
            <a:chOff x="5400094" y="3901584"/>
            <a:chExt cx="756082" cy="1440160"/>
          </a:xfrm>
        </p:grpSpPr>
        <p:sp>
          <p:nvSpPr>
            <p:cNvPr id="12" name="立方体 11">
              <a:extLst>
                <a:ext uri="{FF2B5EF4-FFF2-40B4-BE49-F238E27FC236}">
                  <a16:creationId xmlns:a16="http://schemas.microsoft.com/office/drawing/2014/main" id="{752DB4D0-4A0F-4A89-9EF3-FF2190F12BA8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009E0EE-6603-4AF9-BC9A-40EB1C29691C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/>
                <a:t>x256</a:t>
              </a:r>
              <a:endParaRPr lang="zh-CN" altLang="en-US" sz="1600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C02257-B15D-49A9-9AA5-DC9CE25F0A3F}"/>
              </a:ext>
            </a:extLst>
          </p:cNvPr>
          <p:cNvGrpSpPr/>
          <p:nvPr/>
        </p:nvGrpSpPr>
        <p:grpSpPr>
          <a:xfrm>
            <a:off x="5187274" y="2512042"/>
            <a:ext cx="756082" cy="1440160"/>
            <a:chOff x="5400094" y="3901584"/>
            <a:chExt cx="756082" cy="1440160"/>
          </a:xfrm>
        </p:grpSpPr>
        <p:sp>
          <p:nvSpPr>
            <p:cNvPr id="15" name="立方体 14">
              <a:extLst>
                <a:ext uri="{FF2B5EF4-FFF2-40B4-BE49-F238E27FC236}">
                  <a16:creationId xmlns:a16="http://schemas.microsoft.com/office/drawing/2014/main" id="{BE810396-DB2E-4569-8713-58A490877344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12DD75A-9777-4E3D-B9CF-FECC1A0424EB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 err="1"/>
                <a:t>xKA</a:t>
              </a:r>
              <a:endParaRPr lang="zh-CN" altLang="en-US" sz="16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98314B-1976-4696-B953-E0390D7A09BD}"/>
              </a:ext>
            </a:extLst>
          </p:cNvPr>
          <p:cNvGrpSpPr/>
          <p:nvPr/>
        </p:nvGrpSpPr>
        <p:grpSpPr>
          <a:xfrm>
            <a:off x="3828615" y="4125948"/>
            <a:ext cx="756082" cy="1440160"/>
            <a:chOff x="5400094" y="3901584"/>
            <a:chExt cx="756082" cy="1440160"/>
          </a:xfrm>
        </p:grpSpPr>
        <p:sp>
          <p:nvSpPr>
            <p:cNvPr id="18" name="立方体 17">
              <a:extLst>
                <a:ext uri="{FF2B5EF4-FFF2-40B4-BE49-F238E27FC236}">
                  <a16:creationId xmlns:a16="http://schemas.microsoft.com/office/drawing/2014/main" id="{CF0C999F-78B5-40D7-ADB7-E8D8D99560BB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B837355-4342-4D36-99C0-3C20B665B5A3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/>
                <a:t>x256</a:t>
              </a:r>
              <a:endParaRPr lang="zh-CN" altLang="en-US" sz="1600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91A09FD-10D4-48D6-AA7B-2843582CE326}"/>
              </a:ext>
            </a:extLst>
          </p:cNvPr>
          <p:cNvGrpSpPr/>
          <p:nvPr/>
        </p:nvGrpSpPr>
        <p:grpSpPr>
          <a:xfrm>
            <a:off x="5187274" y="4125948"/>
            <a:ext cx="756082" cy="1440160"/>
            <a:chOff x="5400094" y="3901584"/>
            <a:chExt cx="756082" cy="1440160"/>
          </a:xfrm>
        </p:grpSpPr>
        <p:sp>
          <p:nvSpPr>
            <p:cNvPr id="21" name="立方体 20">
              <a:extLst>
                <a:ext uri="{FF2B5EF4-FFF2-40B4-BE49-F238E27FC236}">
                  <a16:creationId xmlns:a16="http://schemas.microsoft.com/office/drawing/2014/main" id="{42CE628C-F52A-4D8A-B4BC-BF34D6912F3A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2E1F551-AE21-4272-AF7C-C45D83F775C0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/>
                <a:t>x4A</a:t>
              </a:r>
              <a:endParaRPr lang="zh-CN" altLang="en-US" sz="1600" dirty="0"/>
            </a:p>
          </p:txBody>
        </p:sp>
      </p:grp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8D50D5A0-152F-438B-81D8-BD04C69A33A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776009" y="3642249"/>
            <a:ext cx="1006534" cy="342615"/>
          </a:xfrm>
          <a:prstGeom prst="bentConnector3">
            <a:avLst>
              <a:gd name="adj1" fmla="val 10061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2FA66228-5664-4049-8368-38BA784DA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57277" y="4467511"/>
            <a:ext cx="644000" cy="342618"/>
          </a:xfrm>
          <a:prstGeom prst="bentConnector3">
            <a:avLst>
              <a:gd name="adj1" fmla="val 9868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CD7A08D-3E5E-4D3A-9408-807A8C303D65}"/>
              </a:ext>
            </a:extLst>
          </p:cNvPr>
          <p:cNvCxnSpPr>
            <a:cxnSpLocks/>
          </p:cNvCxnSpPr>
          <p:nvPr/>
        </p:nvCxnSpPr>
        <p:spPr>
          <a:xfrm>
            <a:off x="3118028" y="3310289"/>
            <a:ext cx="710587" cy="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23A1A4F-8D4E-4DBF-A2F2-C27A58A6104E}"/>
              </a:ext>
            </a:extLst>
          </p:cNvPr>
          <p:cNvCxnSpPr>
            <a:cxnSpLocks/>
          </p:cNvCxnSpPr>
          <p:nvPr/>
        </p:nvCxnSpPr>
        <p:spPr>
          <a:xfrm>
            <a:off x="4476687" y="3310289"/>
            <a:ext cx="710587" cy="0"/>
          </a:xfrm>
          <a:prstGeom prst="straightConnector1">
            <a:avLst/>
          </a:prstGeom>
          <a:ln>
            <a:solidFill>
              <a:schemeClr val="accent6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9DA1571-8B62-40E1-97A6-014839EFF586}"/>
              </a:ext>
            </a:extLst>
          </p:cNvPr>
          <p:cNvCxnSpPr>
            <a:cxnSpLocks/>
          </p:cNvCxnSpPr>
          <p:nvPr/>
        </p:nvCxnSpPr>
        <p:spPr>
          <a:xfrm>
            <a:off x="3118028" y="4919737"/>
            <a:ext cx="7105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4B6D634-AF18-4186-9198-F2C8536C9B26}"/>
              </a:ext>
            </a:extLst>
          </p:cNvPr>
          <p:cNvCxnSpPr>
            <a:cxnSpLocks/>
          </p:cNvCxnSpPr>
          <p:nvPr/>
        </p:nvCxnSpPr>
        <p:spPr>
          <a:xfrm>
            <a:off x="4476687" y="4909507"/>
            <a:ext cx="7105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A5A3441-C1C0-4651-80DB-436E5D129922}"/>
              </a:ext>
            </a:extLst>
          </p:cNvPr>
          <p:cNvSpPr txBox="1"/>
          <p:nvPr/>
        </p:nvSpPr>
        <p:spPr>
          <a:xfrm>
            <a:off x="3272785" y="332533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x4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123EE7A-899A-4517-9C13-BBD35D1A4765}"/>
              </a:ext>
            </a:extLst>
          </p:cNvPr>
          <p:cNvSpPr txBox="1"/>
          <p:nvPr/>
        </p:nvSpPr>
        <p:spPr>
          <a:xfrm>
            <a:off x="3271345" y="492289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x4</a:t>
            </a:r>
            <a:endParaRPr lang="zh-CN" altLang="en-US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8EE2237-8624-4940-ADE0-BC4BADF6CDD4}"/>
              </a:ext>
            </a:extLst>
          </p:cNvPr>
          <p:cNvGrpSpPr/>
          <p:nvPr/>
        </p:nvGrpSpPr>
        <p:grpSpPr>
          <a:xfrm>
            <a:off x="6523586" y="2172654"/>
            <a:ext cx="756082" cy="1440160"/>
            <a:chOff x="5400094" y="3901584"/>
            <a:chExt cx="756082" cy="1440160"/>
          </a:xfrm>
        </p:grpSpPr>
        <p:sp>
          <p:nvSpPr>
            <p:cNvPr id="32" name="立方体 31">
              <a:extLst>
                <a:ext uri="{FF2B5EF4-FFF2-40B4-BE49-F238E27FC236}">
                  <a16:creationId xmlns:a16="http://schemas.microsoft.com/office/drawing/2014/main" id="{84E92194-D81E-47B9-BEF1-E8A772B2A88F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B182999-BCB5-4B71-99B4-AD3807832DC5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 err="1"/>
                <a:t>xK</a:t>
              </a:r>
              <a:endParaRPr lang="zh-CN" altLang="en-US" sz="1600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FAF6446-C218-4A1D-8C82-BF5E2047C6D8}"/>
              </a:ext>
            </a:extLst>
          </p:cNvPr>
          <p:cNvGrpSpPr/>
          <p:nvPr/>
        </p:nvGrpSpPr>
        <p:grpSpPr>
          <a:xfrm>
            <a:off x="6469581" y="4528770"/>
            <a:ext cx="756082" cy="1440160"/>
            <a:chOff x="5400094" y="3901584"/>
            <a:chExt cx="756082" cy="1440160"/>
          </a:xfrm>
        </p:grpSpPr>
        <p:sp>
          <p:nvSpPr>
            <p:cNvPr id="35" name="立方体 34">
              <a:extLst>
                <a:ext uri="{FF2B5EF4-FFF2-40B4-BE49-F238E27FC236}">
                  <a16:creationId xmlns:a16="http://schemas.microsoft.com/office/drawing/2014/main" id="{E1DD85C9-B3E6-49BE-8B7C-B57D863E251A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97B72D6-0D25-49FC-B4D3-796D81778A10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/>
                <a:t>x4</a:t>
              </a:r>
              <a:endParaRPr lang="zh-CN" altLang="en-US" sz="1600" dirty="0"/>
            </a:p>
          </p:txBody>
        </p:sp>
      </p:grpSp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7434FB60-9E41-4E4B-AD6C-FBAD18D30F4D}"/>
              </a:ext>
            </a:extLst>
          </p:cNvPr>
          <p:cNvCxnSpPr>
            <a:cxnSpLocks/>
            <a:stCxn id="12" idx="1"/>
            <a:endCxn id="32" idx="2"/>
          </p:cNvCxnSpPr>
          <p:nvPr/>
        </p:nvCxnSpPr>
        <p:spPr>
          <a:xfrm rot="16200000" flipH="1">
            <a:off x="5147772" y="1779429"/>
            <a:ext cx="118184" cy="2633443"/>
          </a:xfrm>
          <a:prstGeom prst="bentConnector4">
            <a:avLst>
              <a:gd name="adj1" fmla="val -557526"/>
              <a:gd name="adj2" fmla="val 87689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A835C60B-E21A-48E4-93ED-C365221CB08F}"/>
              </a:ext>
            </a:extLst>
          </p:cNvPr>
          <p:cNvCxnSpPr>
            <a:cxnSpLocks/>
            <a:stCxn id="18" idx="3"/>
            <a:endCxn id="35" idx="2"/>
          </p:cNvCxnSpPr>
          <p:nvPr/>
        </p:nvCxnSpPr>
        <p:spPr>
          <a:xfrm rot="5400000" flipH="1" flipV="1">
            <a:off x="5152487" y="4249014"/>
            <a:ext cx="54750" cy="2579438"/>
          </a:xfrm>
          <a:prstGeom prst="bentConnector4">
            <a:avLst>
              <a:gd name="adj1" fmla="val -417534"/>
              <a:gd name="adj2" fmla="val 87958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B6F96656-F023-4FE2-A626-6BBA21750AF5}"/>
              </a:ext>
            </a:extLst>
          </p:cNvPr>
          <p:cNvSpPr txBox="1"/>
          <p:nvPr/>
        </p:nvSpPr>
        <p:spPr>
          <a:xfrm>
            <a:off x="1665906" y="2679000"/>
            <a:ext cx="83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class</a:t>
            </a:r>
          </a:p>
          <a:p>
            <a:pPr algn="ctr"/>
            <a:r>
              <a:rPr lang="en-US" altLang="zh-CN" dirty="0"/>
              <a:t>subnet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DFDB789-E229-42AE-945F-32CC008F0F4E}"/>
              </a:ext>
            </a:extLst>
          </p:cNvPr>
          <p:cNvSpPr txBox="1"/>
          <p:nvPr/>
        </p:nvSpPr>
        <p:spPr>
          <a:xfrm>
            <a:off x="1669812" y="4943690"/>
            <a:ext cx="83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box</a:t>
            </a:r>
          </a:p>
          <a:p>
            <a:pPr algn="ctr"/>
            <a:r>
              <a:rPr lang="en-US" altLang="zh-CN" dirty="0"/>
              <a:t>subnet</a:t>
            </a:r>
            <a:endParaRPr lang="zh-CN" altLang="en-US" dirty="0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FCDBAEF-E41A-4B50-957B-A28477DFDA3D}"/>
              </a:ext>
            </a:extLst>
          </p:cNvPr>
          <p:cNvCxnSpPr/>
          <p:nvPr/>
        </p:nvCxnSpPr>
        <p:spPr>
          <a:xfrm>
            <a:off x="1838900" y="4125948"/>
            <a:ext cx="2690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C6D6DF03-70B0-4882-B9DE-694510465528}"/>
              </a:ext>
            </a:extLst>
          </p:cNvPr>
          <p:cNvSpPr txBox="1"/>
          <p:nvPr/>
        </p:nvSpPr>
        <p:spPr>
          <a:xfrm>
            <a:off x="6009043" y="3705519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anchor-based</a:t>
            </a:r>
          </a:p>
          <a:p>
            <a:pPr algn="ctr"/>
            <a:r>
              <a:rPr lang="en-US" altLang="zh-CN" dirty="0"/>
              <a:t>branch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1180498-12E2-40DC-B054-E606F5600474}"/>
              </a:ext>
            </a:extLst>
          </p:cNvPr>
          <p:cNvSpPr txBox="1"/>
          <p:nvPr/>
        </p:nvSpPr>
        <p:spPr>
          <a:xfrm>
            <a:off x="7627675" y="3705519"/>
            <a:ext cx="128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anchor-free</a:t>
            </a:r>
          </a:p>
          <a:p>
            <a:pPr algn="ctr"/>
            <a:r>
              <a:rPr lang="en-US" altLang="zh-CN" dirty="0"/>
              <a:t>branch</a:t>
            </a:r>
            <a:endParaRPr lang="zh-CN" altLang="en-US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10699849-F88E-442F-AEED-238B9F876AB4}"/>
              </a:ext>
            </a:extLst>
          </p:cNvPr>
          <p:cNvCxnSpPr>
            <a:cxnSpLocks/>
            <a:stCxn id="42" idx="1"/>
            <a:endCxn id="15" idx="5"/>
          </p:cNvCxnSpPr>
          <p:nvPr/>
        </p:nvCxnSpPr>
        <p:spPr>
          <a:xfrm flipH="1" flipV="1">
            <a:off x="5835346" y="2969614"/>
            <a:ext cx="173697" cy="1059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CA0AAB19-06D0-455C-B5B4-2358335EE67A}"/>
              </a:ext>
            </a:extLst>
          </p:cNvPr>
          <p:cNvCxnSpPr>
            <a:cxnSpLocks/>
            <a:stCxn id="42" idx="1"/>
            <a:endCxn id="21" idx="5"/>
          </p:cNvCxnSpPr>
          <p:nvPr/>
        </p:nvCxnSpPr>
        <p:spPr>
          <a:xfrm flipH="1">
            <a:off x="5835346" y="4028685"/>
            <a:ext cx="173697" cy="5548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98B4C9B2-0C62-4FFA-A5FC-055CEFFDD534}"/>
              </a:ext>
            </a:extLst>
          </p:cNvPr>
          <p:cNvCxnSpPr>
            <a:cxnSpLocks/>
            <a:stCxn id="43" idx="1"/>
            <a:endCxn id="35" idx="5"/>
          </p:cNvCxnSpPr>
          <p:nvPr/>
        </p:nvCxnSpPr>
        <p:spPr>
          <a:xfrm flipH="1">
            <a:off x="7117653" y="4028685"/>
            <a:ext cx="510022" cy="957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7DD907D4-A457-4830-BE4C-87C182D9E85A}"/>
              </a:ext>
            </a:extLst>
          </p:cNvPr>
          <p:cNvCxnSpPr>
            <a:cxnSpLocks/>
            <a:stCxn id="43" idx="1"/>
            <a:endCxn id="32" idx="5"/>
          </p:cNvCxnSpPr>
          <p:nvPr/>
        </p:nvCxnSpPr>
        <p:spPr>
          <a:xfrm flipH="1" flipV="1">
            <a:off x="7171658" y="2630226"/>
            <a:ext cx="456017" cy="1398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EE7B92ED-2AB4-4046-AD58-B936DEC648CA}"/>
              </a:ext>
            </a:extLst>
          </p:cNvPr>
          <p:cNvSpPr/>
          <p:nvPr/>
        </p:nvSpPr>
        <p:spPr>
          <a:xfrm>
            <a:off x="1675336" y="1885172"/>
            <a:ext cx="7240064" cy="42870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87FAFC7-5D42-417D-AEA5-AFD2C0F56134}"/>
              </a:ext>
            </a:extLst>
          </p:cNvPr>
          <p:cNvCxnSpPr>
            <a:cxnSpLocks/>
          </p:cNvCxnSpPr>
          <p:nvPr/>
        </p:nvCxnSpPr>
        <p:spPr>
          <a:xfrm flipH="1">
            <a:off x="1262836" y="1885172"/>
            <a:ext cx="403070" cy="194421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632C3769-2734-4C2B-BE44-89B32A14C7A2}"/>
              </a:ext>
            </a:extLst>
          </p:cNvPr>
          <p:cNvCxnSpPr>
            <a:cxnSpLocks/>
          </p:cNvCxnSpPr>
          <p:nvPr/>
        </p:nvCxnSpPr>
        <p:spPr>
          <a:xfrm flipH="1" flipV="1">
            <a:off x="1298838" y="4431107"/>
            <a:ext cx="367068" cy="1741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2D8D8AE8-110A-4743-88FB-A1E7B118B857}"/>
              </a:ext>
            </a:extLst>
          </p:cNvPr>
          <p:cNvSpPr/>
          <p:nvPr/>
        </p:nvSpPr>
        <p:spPr>
          <a:xfrm>
            <a:off x="182714" y="3806551"/>
            <a:ext cx="108012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class+box</a:t>
            </a:r>
            <a:endParaRPr lang="en-US" altLang="zh-CN" dirty="0"/>
          </a:p>
          <a:p>
            <a:pPr algn="ctr"/>
            <a:r>
              <a:rPr lang="en-US" altLang="zh-CN" dirty="0"/>
              <a:t>subnets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8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B5718-50D4-4ABD-B306-8EEF1925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FSAF Module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11FDA75-2D7A-4D24-9832-69F85E84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5591633E-4965-4320-8032-90D8FF2481B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Ground-truth and loss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Definitions</a:t>
                </a:r>
              </a:p>
              <a:p>
                <a:pPr lvl="1"/>
                <a:r>
                  <a:rPr lang="en-US" altLang="zh-CN" b="0" dirty="0"/>
                  <a:t>Instance box: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b="0" dirty="0"/>
                  <a:t>Projected box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b="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b="0" dirty="0"/>
                  <a:t>Effective box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b="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b="0" dirty="0"/>
                  <a:t>Ignoring box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b="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b="0" dirty="0"/>
                  <a:t>For pixel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b="0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are distances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to the top, left, bottom, right boundaries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zh-CN" b="0" dirty="0"/>
                  <a:t>, respectively.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5591633E-4965-4320-8032-90D8FF248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222" t="-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1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1AAAAE-E32D-4689-BE80-54D803C3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FSAF Module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C1BCA53-6D49-4348-8794-0D941B1C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89B4F-EE4A-42B5-B1D5-122D446D10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Ground-truth and loss </a:t>
            </a:r>
            <a:r>
              <a:rPr lang="en-US" altLang="zh-CN" sz="1600" b="0" dirty="0"/>
              <a:t>(similar to </a:t>
            </a:r>
            <a:r>
              <a:rPr lang="en-US" altLang="zh-CN" sz="1600" b="0" dirty="0" err="1"/>
              <a:t>DenseBox</a:t>
            </a:r>
            <a:r>
              <a:rPr lang="en-US" altLang="zh-CN" sz="1600" b="0" dirty="0"/>
              <a:t> [Huang et al], </a:t>
            </a:r>
            <a:r>
              <a:rPr lang="en-US" altLang="zh-CN" sz="1600" b="0" dirty="0" err="1"/>
              <a:t>UnitBox</a:t>
            </a:r>
            <a:r>
              <a:rPr lang="en-US" altLang="zh-CN" sz="1600" b="0" dirty="0"/>
              <a:t> [Yu et al])</a:t>
            </a:r>
            <a:endParaRPr lang="zh-CN" altLang="en-US" sz="2000" b="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303994C-63AA-45A2-A14B-766C483C5074}"/>
              </a:ext>
            </a:extLst>
          </p:cNvPr>
          <p:cNvGrpSpPr/>
          <p:nvPr/>
        </p:nvGrpSpPr>
        <p:grpSpPr>
          <a:xfrm>
            <a:off x="2289705" y="2256483"/>
            <a:ext cx="756082" cy="1440160"/>
            <a:chOff x="5400094" y="3901584"/>
            <a:chExt cx="756082" cy="1440160"/>
          </a:xfrm>
        </p:grpSpPr>
        <p:sp>
          <p:nvSpPr>
            <p:cNvPr id="6" name="立方体 5">
              <a:extLst>
                <a:ext uri="{FF2B5EF4-FFF2-40B4-BE49-F238E27FC236}">
                  <a16:creationId xmlns:a16="http://schemas.microsoft.com/office/drawing/2014/main" id="{F583009C-0A32-4D43-871E-EC77659A9498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214A494-2219-42BD-82A6-E6215C186F21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 err="1"/>
                <a:t>xK</a:t>
              </a:r>
              <a:endParaRPr lang="zh-CN" altLang="en-US" sz="1600" dirty="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E0E8AA0-146D-4D26-9151-58BA50A1BCCD}"/>
              </a:ext>
            </a:extLst>
          </p:cNvPr>
          <p:cNvGrpSpPr/>
          <p:nvPr/>
        </p:nvGrpSpPr>
        <p:grpSpPr>
          <a:xfrm>
            <a:off x="2289705" y="4200698"/>
            <a:ext cx="756082" cy="1440160"/>
            <a:chOff x="5400094" y="3901584"/>
            <a:chExt cx="756082" cy="1440160"/>
          </a:xfrm>
        </p:grpSpPr>
        <p:sp>
          <p:nvSpPr>
            <p:cNvPr id="9" name="立方体 8">
              <a:extLst>
                <a:ext uri="{FF2B5EF4-FFF2-40B4-BE49-F238E27FC236}">
                  <a16:creationId xmlns:a16="http://schemas.microsoft.com/office/drawing/2014/main" id="{708DD786-083F-49A4-8F50-CCCE52598AA6}"/>
                </a:ext>
              </a:extLst>
            </p:cNvPr>
            <p:cNvSpPr/>
            <p:nvPr/>
          </p:nvSpPr>
          <p:spPr>
            <a:xfrm>
              <a:off x="5400094" y="3901584"/>
              <a:ext cx="648072" cy="1440160"/>
            </a:xfrm>
            <a:prstGeom prst="cube">
              <a:avLst>
                <a:gd name="adj" fmla="val 81012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5C41CA3-C7AE-4123-AF36-341F483055ED}"/>
                </a:ext>
              </a:extLst>
            </p:cNvPr>
            <p:cNvSpPr txBox="1"/>
            <p:nvPr/>
          </p:nvSpPr>
          <p:spPr>
            <a:xfrm>
              <a:off x="5508104" y="4354174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WxH</a:t>
              </a:r>
              <a:endParaRPr lang="en-US" altLang="zh-CN" sz="1600" dirty="0"/>
            </a:p>
            <a:p>
              <a:r>
                <a:rPr lang="en-US" altLang="zh-CN" sz="1600" dirty="0"/>
                <a:t>x4</a:t>
              </a:r>
              <a:endParaRPr lang="zh-CN" altLang="en-US" sz="1600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9BA235-7825-4697-A4B4-5BEBB804FEC4}"/>
              </a:ext>
            </a:extLst>
          </p:cNvPr>
          <p:cNvGrpSpPr/>
          <p:nvPr/>
        </p:nvGrpSpPr>
        <p:grpSpPr>
          <a:xfrm>
            <a:off x="3766181" y="2364495"/>
            <a:ext cx="1296144" cy="1224135"/>
            <a:chOff x="899592" y="4358352"/>
            <a:chExt cx="1296144" cy="1224135"/>
          </a:xfrm>
          <a:scene3d>
            <a:camera prst="isometricOffAxis2Right"/>
            <a:lightRig rig="threePt" dir="t"/>
          </a:scene3d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B539F71-2BBB-4266-8FF8-48D6F4D3301B}"/>
                </a:ext>
              </a:extLst>
            </p:cNvPr>
            <p:cNvSpPr/>
            <p:nvPr/>
          </p:nvSpPr>
          <p:spPr>
            <a:xfrm>
              <a:off x="899592" y="4358352"/>
              <a:ext cx="1296144" cy="12241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40CBDC4-C14A-4983-A428-5654A0C5FC86}"/>
                </a:ext>
              </a:extLst>
            </p:cNvPr>
            <p:cNvSpPr/>
            <p:nvPr/>
          </p:nvSpPr>
          <p:spPr>
            <a:xfrm>
              <a:off x="1187624" y="4646383"/>
              <a:ext cx="792088" cy="64807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803F90C-CBA3-45DF-AAE2-50FE74DCEDB4}"/>
                </a:ext>
              </a:extLst>
            </p:cNvPr>
            <p:cNvSpPr/>
            <p:nvPr/>
          </p:nvSpPr>
          <p:spPr>
            <a:xfrm>
              <a:off x="1475656" y="4869160"/>
              <a:ext cx="216024" cy="21602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B351EA9-4E93-4C66-ABFF-095904753388}"/>
              </a:ext>
            </a:extLst>
          </p:cNvPr>
          <p:cNvSpPr txBox="1"/>
          <p:nvPr/>
        </p:nvSpPr>
        <p:spPr>
          <a:xfrm>
            <a:off x="3891954" y="1932447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“car” class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B66BDD3-60BE-4B5C-84EE-578D64215128}"/>
              </a:ext>
            </a:extLst>
          </p:cNvPr>
          <p:cNvGrpSpPr/>
          <p:nvPr/>
        </p:nvGrpSpPr>
        <p:grpSpPr>
          <a:xfrm>
            <a:off x="3792610" y="4200697"/>
            <a:ext cx="1296144" cy="1224135"/>
            <a:chOff x="5548972" y="3320987"/>
            <a:chExt cx="1296144" cy="1224135"/>
          </a:xfrm>
          <a:solidFill>
            <a:schemeClr val="tx1">
              <a:lumMod val="75000"/>
              <a:lumOff val="25000"/>
            </a:schemeClr>
          </a:solidFill>
          <a:scene3d>
            <a:camera prst="isometricOffAxis2Right"/>
            <a:lightRig rig="threePt" dir="t"/>
          </a:scene3d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4B011F0-729E-4154-B771-A5F638862535}"/>
                </a:ext>
              </a:extLst>
            </p:cNvPr>
            <p:cNvSpPr/>
            <p:nvPr/>
          </p:nvSpPr>
          <p:spPr>
            <a:xfrm>
              <a:off x="5548972" y="3320987"/>
              <a:ext cx="1296144" cy="122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5BCD29F-DCC6-45A6-B434-3F9C5E654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156176" y="3773577"/>
              <a:ext cx="216024" cy="216874"/>
            </a:xfrm>
            <a:prstGeom prst="rect">
              <a:avLst/>
            </a:prstGeom>
            <a:grpFill/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6D9F101-3787-4395-8CCD-E222F3E4F1E9}"/>
              </a:ext>
            </a:extLst>
          </p:cNvPr>
          <p:cNvGrpSpPr/>
          <p:nvPr/>
        </p:nvGrpSpPr>
        <p:grpSpPr>
          <a:xfrm>
            <a:off x="4215918" y="4200697"/>
            <a:ext cx="1296144" cy="1224135"/>
            <a:chOff x="7168195" y="3320987"/>
            <a:chExt cx="1296144" cy="1224135"/>
          </a:xfrm>
          <a:solidFill>
            <a:schemeClr val="tx1">
              <a:lumMod val="75000"/>
              <a:lumOff val="25000"/>
            </a:schemeClr>
          </a:solidFill>
          <a:scene3d>
            <a:camera prst="isometricOffAxis2Right"/>
            <a:lightRig rig="threePt" dir="t"/>
          </a:scene3d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74CBBBB-25A6-43DE-B962-3EB585E4165E}"/>
                </a:ext>
              </a:extLst>
            </p:cNvPr>
            <p:cNvSpPr/>
            <p:nvPr/>
          </p:nvSpPr>
          <p:spPr>
            <a:xfrm>
              <a:off x="7168195" y="3320987"/>
              <a:ext cx="1296144" cy="122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43E4FA5-3EC7-4364-ABE6-AF57DC4DE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0142" y="3778068"/>
              <a:ext cx="216024" cy="216874"/>
            </a:xfrm>
            <a:prstGeom prst="rect">
              <a:avLst/>
            </a:prstGeom>
            <a:grpFill/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039946A-4E93-40F4-A47F-3F2896D12EC5}"/>
              </a:ext>
            </a:extLst>
          </p:cNvPr>
          <p:cNvGrpSpPr/>
          <p:nvPr/>
        </p:nvGrpSpPr>
        <p:grpSpPr>
          <a:xfrm>
            <a:off x="4647966" y="4200697"/>
            <a:ext cx="1296144" cy="1224135"/>
            <a:chOff x="8739380" y="3320987"/>
            <a:chExt cx="1296144" cy="1224135"/>
          </a:xfrm>
          <a:solidFill>
            <a:schemeClr val="tx1">
              <a:lumMod val="75000"/>
              <a:lumOff val="25000"/>
            </a:schemeClr>
          </a:solidFill>
          <a:scene3d>
            <a:camera prst="isometricOffAxis2Right"/>
            <a:lightRig rig="threePt" dir="t"/>
          </a:scene3d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EF7D472-1DFE-451F-AB17-D5B5E82DDDEF}"/>
                </a:ext>
              </a:extLst>
            </p:cNvPr>
            <p:cNvSpPr/>
            <p:nvPr/>
          </p:nvSpPr>
          <p:spPr>
            <a:xfrm>
              <a:off x="8739380" y="3320987"/>
              <a:ext cx="1296144" cy="122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F678792-99E3-48BD-8B85-25DAA064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9324953" y="3768756"/>
              <a:ext cx="216024" cy="216874"/>
            </a:xfrm>
            <a:prstGeom prst="rect">
              <a:avLst/>
            </a:prstGeom>
            <a:grpFill/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30E8BA2-5E20-4010-BA89-474BA4F77896}"/>
              </a:ext>
            </a:extLst>
          </p:cNvPr>
          <p:cNvGrpSpPr/>
          <p:nvPr/>
        </p:nvGrpSpPr>
        <p:grpSpPr>
          <a:xfrm>
            <a:off x="5080014" y="4200697"/>
            <a:ext cx="1296144" cy="1224135"/>
            <a:chOff x="10476656" y="3320987"/>
            <a:chExt cx="1296144" cy="1224135"/>
          </a:xfrm>
          <a:solidFill>
            <a:schemeClr val="tx1">
              <a:lumMod val="75000"/>
              <a:lumOff val="25000"/>
            </a:schemeClr>
          </a:solidFill>
          <a:scene3d>
            <a:camera prst="isometricOffAxis2Right"/>
            <a:lightRig rig="threePt" dir="t"/>
          </a:scene3d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1CAAAA4-EE5C-49A1-915C-6BA96B241401}"/>
                </a:ext>
              </a:extLst>
            </p:cNvPr>
            <p:cNvSpPr/>
            <p:nvPr/>
          </p:nvSpPr>
          <p:spPr>
            <a:xfrm>
              <a:off x="10476656" y="3320987"/>
              <a:ext cx="1296144" cy="122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9707382-3C09-48E8-9C7D-5FE2CEBFA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052720" y="3769181"/>
              <a:ext cx="216024" cy="216874"/>
            </a:xfrm>
            <a:prstGeom prst="rect">
              <a:avLst/>
            </a:prstGeom>
            <a:grp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E84CB6F-ED9C-434D-8001-CF7FF028C1F0}"/>
                  </a:ext>
                </a:extLst>
              </p:cNvPr>
              <p:cNvSpPr txBox="1"/>
              <p:nvPr/>
            </p:nvSpPr>
            <p:spPr>
              <a:xfrm>
                <a:off x="4359934" y="5667571"/>
                <a:ext cx="1296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E84CB6F-ED9C-434D-8001-CF7FF028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934" y="5667571"/>
                <a:ext cx="1296143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左右 28">
            <a:extLst>
              <a:ext uri="{FF2B5EF4-FFF2-40B4-BE49-F238E27FC236}">
                <a16:creationId xmlns:a16="http://schemas.microsoft.com/office/drawing/2014/main" id="{EF1A8E7F-F7AE-490F-8669-CD3996BA41F3}"/>
              </a:ext>
            </a:extLst>
          </p:cNvPr>
          <p:cNvSpPr/>
          <p:nvPr/>
        </p:nvSpPr>
        <p:spPr>
          <a:xfrm>
            <a:off x="3090526" y="2857444"/>
            <a:ext cx="827908" cy="28803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左右 29">
            <a:extLst>
              <a:ext uri="{FF2B5EF4-FFF2-40B4-BE49-F238E27FC236}">
                <a16:creationId xmlns:a16="http://schemas.microsoft.com/office/drawing/2014/main" id="{72814CE8-F086-4D3B-BBFE-92FD3124FCAC}"/>
              </a:ext>
            </a:extLst>
          </p:cNvPr>
          <p:cNvSpPr/>
          <p:nvPr/>
        </p:nvSpPr>
        <p:spPr>
          <a:xfrm>
            <a:off x="3090526" y="4776762"/>
            <a:ext cx="827908" cy="28803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07965F6-56F8-4514-960F-5CCA475854ED}"/>
              </a:ext>
            </a:extLst>
          </p:cNvPr>
          <p:cNvSpPr txBox="1"/>
          <p:nvPr/>
        </p:nvSpPr>
        <p:spPr>
          <a:xfrm>
            <a:off x="2895600" y="2554040"/>
            <a:ext cx="114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focal loss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AA64609-E494-498D-8B65-B53B0DAAAC50}"/>
              </a:ext>
            </a:extLst>
          </p:cNvPr>
          <p:cNvSpPr txBox="1"/>
          <p:nvPr/>
        </p:nvSpPr>
        <p:spPr>
          <a:xfrm>
            <a:off x="2964199" y="4443435"/>
            <a:ext cx="103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IoU</a:t>
            </a:r>
            <a:r>
              <a:rPr lang="en-US" altLang="zh-CN" dirty="0"/>
              <a:t> loss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72307CD-A382-491A-BE45-7F95B85F4C1B}"/>
              </a:ext>
            </a:extLst>
          </p:cNvPr>
          <p:cNvSpPr txBox="1"/>
          <p:nvPr/>
        </p:nvSpPr>
        <p:spPr>
          <a:xfrm>
            <a:off x="1953945" y="193351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class output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EEE239C-38B6-409B-B8FB-E43BC5E066CB}"/>
              </a:ext>
            </a:extLst>
          </p:cNvPr>
          <p:cNvSpPr txBox="1"/>
          <p:nvPr/>
        </p:nvSpPr>
        <p:spPr>
          <a:xfrm>
            <a:off x="2005080" y="5671382"/>
            <a:ext cx="121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box output</a:t>
            </a:r>
            <a:endParaRPr lang="zh-CN" altLang="en-US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AA8CB02-7A77-48BE-84B4-144EFF172187}"/>
              </a:ext>
            </a:extLst>
          </p:cNvPr>
          <p:cNvGrpSpPr/>
          <p:nvPr/>
        </p:nvGrpSpPr>
        <p:grpSpPr>
          <a:xfrm>
            <a:off x="6242323" y="2566306"/>
            <a:ext cx="1296144" cy="1693330"/>
            <a:chOff x="2039342" y="2174694"/>
            <a:chExt cx="1296144" cy="169333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C318858-C991-4229-A3D3-DF202C63784E}"/>
                </a:ext>
              </a:extLst>
            </p:cNvPr>
            <p:cNvGrpSpPr/>
            <p:nvPr/>
          </p:nvGrpSpPr>
          <p:grpSpPr>
            <a:xfrm>
              <a:off x="2039342" y="2643889"/>
              <a:ext cx="1296144" cy="1224135"/>
              <a:chOff x="899592" y="2816932"/>
              <a:chExt cx="1296144" cy="1224135"/>
            </a:xfrm>
            <a:scene3d>
              <a:camera prst="isometricOffAxis2Right"/>
              <a:lightRig rig="threePt" dir="t"/>
            </a:scene3d>
          </p:grpSpPr>
          <p:pic>
            <p:nvPicPr>
              <p:cNvPr id="38" name="Picture 2" descr="http://farm6.staticflickr.com/5286/5288421183_4b65893e17_z.jpg">
                <a:extLst>
                  <a:ext uri="{FF2B5EF4-FFF2-40B4-BE49-F238E27FC236}">
                    <a16:creationId xmlns:a16="http://schemas.microsoft.com/office/drawing/2014/main" id="{1F109A44-5C90-419C-BEE6-351D127666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48" t="51754" r="31488" b="18005"/>
              <a:stretch/>
            </p:blipFill>
            <p:spPr bwMode="auto">
              <a:xfrm>
                <a:off x="899592" y="2816932"/>
                <a:ext cx="1296144" cy="1224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693EA21F-D5B6-4FBF-B492-375092373D85}"/>
                  </a:ext>
                </a:extLst>
              </p:cNvPr>
              <p:cNvSpPr/>
              <p:nvPr/>
            </p:nvSpPr>
            <p:spPr>
              <a:xfrm>
                <a:off x="1187624" y="3140968"/>
                <a:ext cx="792088" cy="648072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02AC509-7378-47ED-BF4C-38A6292BAC4E}"/>
                </a:ext>
              </a:extLst>
            </p:cNvPr>
            <p:cNvSpPr txBox="1"/>
            <p:nvPr/>
          </p:nvSpPr>
          <p:spPr>
            <a:xfrm>
              <a:off x="2137639" y="2174694"/>
              <a:ext cx="1126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instance</a:t>
              </a:r>
              <a:endParaRPr lang="zh-CN" altLang="en-US" dirty="0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524A5DA-E7B2-4489-8E7C-7B9A952C87DF}"/>
              </a:ext>
            </a:extLst>
          </p:cNvPr>
          <p:cNvSpPr/>
          <p:nvPr/>
        </p:nvSpPr>
        <p:spPr>
          <a:xfrm>
            <a:off x="1828800" y="1828800"/>
            <a:ext cx="5771494" cy="438375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E9BE1A8-6F16-4262-BDA8-A5E4CEFEDCFC}"/>
              </a:ext>
            </a:extLst>
          </p:cNvPr>
          <p:cNvSpPr txBox="1"/>
          <p:nvPr/>
        </p:nvSpPr>
        <p:spPr>
          <a:xfrm>
            <a:off x="5410200" y="1820431"/>
            <a:ext cx="2087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anchor-free branch</a:t>
            </a:r>
          </a:p>
          <a:p>
            <a:r>
              <a:rPr lang="en-US" altLang="zh-CN" dirty="0"/>
              <a:t>for one feature level</a:t>
            </a:r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CB5E1271-B99F-4DA1-AC63-2F4263613785}"/>
              </a:ext>
            </a:extLst>
          </p:cNvPr>
          <p:cNvCxnSpPr>
            <a:cxnSpLocks/>
          </p:cNvCxnSpPr>
          <p:nvPr/>
        </p:nvCxnSpPr>
        <p:spPr>
          <a:xfrm flipH="1">
            <a:off x="6088125" y="3806214"/>
            <a:ext cx="442312" cy="851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9705E14-4F60-454E-BDA3-B23FE20E4625}"/>
              </a:ext>
            </a:extLst>
          </p:cNvPr>
          <p:cNvCxnSpPr>
            <a:cxnSpLocks/>
          </p:cNvCxnSpPr>
          <p:nvPr/>
        </p:nvCxnSpPr>
        <p:spPr>
          <a:xfrm flipH="1" flipV="1">
            <a:off x="4837865" y="2935639"/>
            <a:ext cx="1722076" cy="870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9DC940B-86F3-459D-A4A0-CF190AC465C2}"/>
                  </a:ext>
                </a:extLst>
              </p:cNvPr>
              <p:cNvSpPr txBox="1"/>
              <p:nvPr/>
            </p:nvSpPr>
            <p:spPr>
              <a:xfrm>
                <a:off x="4853586" y="2440000"/>
                <a:ext cx="472502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9DC940B-86F3-459D-A4A0-CF190AC46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586" y="2440000"/>
                <a:ext cx="472502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4B67EB2-8198-42FE-BD14-FFAB40817322}"/>
                  </a:ext>
                </a:extLst>
              </p:cNvPr>
              <p:cNvSpPr txBox="1"/>
              <p:nvPr/>
            </p:nvSpPr>
            <p:spPr>
              <a:xfrm>
                <a:off x="4507826" y="3526412"/>
                <a:ext cx="45576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4B67EB2-8198-42FE-BD14-FFAB40817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26" y="3526412"/>
                <a:ext cx="455766" cy="391582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542F00BC-0C98-49DE-927A-56571C2E799C}"/>
              </a:ext>
            </a:extLst>
          </p:cNvPr>
          <p:cNvCxnSpPr>
            <a:cxnSpLocks/>
            <a:stCxn id="44" idx="1"/>
            <a:endCxn id="14" idx="3"/>
          </p:cNvCxnSpPr>
          <p:nvPr/>
        </p:nvCxnSpPr>
        <p:spPr>
          <a:xfrm flipH="1">
            <a:off x="4558269" y="2627135"/>
            <a:ext cx="295317" cy="3561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EBB3E676-7A4A-4FEA-8A85-A6934265DB71}"/>
              </a:ext>
            </a:extLst>
          </p:cNvPr>
          <p:cNvCxnSpPr>
            <a:cxnSpLocks/>
            <a:stCxn id="45" idx="0"/>
            <a:endCxn id="13" idx="2"/>
          </p:cNvCxnSpPr>
          <p:nvPr/>
        </p:nvCxnSpPr>
        <p:spPr>
          <a:xfrm flipH="1" flipV="1">
            <a:off x="4450257" y="3300598"/>
            <a:ext cx="285452" cy="2258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9BD03-D9E2-40D8-A372-E1704987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01B044-EF93-49C7-8145-425B6D13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707CA-A081-4E3F-B864-C04BD8410A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Feature Selective Anchor-Free (FSAF) Module</a:t>
            </a:r>
          </a:p>
          <a:p>
            <a:pPr lvl="1"/>
            <a:r>
              <a:rPr lang="en-US" altLang="zh-CN" dirty="0"/>
              <a:t>General concept</a:t>
            </a:r>
          </a:p>
          <a:p>
            <a:pPr lvl="1"/>
            <a:r>
              <a:rPr lang="en-US" altLang="zh-CN" dirty="0"/>
              <a:t>Network architecture</a:t>
            </a:r>
          </a:p>
          <a:p>
            <a:pPr lvl="1"/>
            <a:r>
              <a:rPr lang="en-US" altLang="zh-CN" dirty="0"/>
              <a:t>Ground-truth and loss</a:t>
            </a:r>
          </a:p>
          <a:p>
            <a:pPr lvl="1"/>
            <a:r>
              <a:rPr lang="en-US" altLang="zh-CN" dirty="0"/>
              <a:t>Online feature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Qualitative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343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EA89C-1247-4D16-A57C-29709BC1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FSAF Module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BABCF74-2F6D-412D-8E91-49B35F54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804B02E-F827-4E0F-8B6B-31D4D38FA0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r>
                  <a:rPr lang="en-US" altLang="zh-CN" dirty="0"/>
                  <a:t>Online feature selection on anchor-free branches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𝐹𝐿</m:t>
                                  </m:r>
                                </m:sub>
                                <m:sup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𝐼𝑜𝑈</m:t>
                                  </m:r>
                                </m:sub>
                                <m:sup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804B02E-F827-4E0F-8B6B-31D4D38FA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13"/>
                <a:stretch>
                  <a:fillRect l="-2222" t="-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立方体 4">
            <a:extLst>
              <a:ext uri="{FF2B5EF4-FFF2-40B4-BE49-F238E27FC236}">
                <a16:creationId xmlns:a16="http://schemas.microsoft.com/office/drawing/2014/main" id="{B00102DB-21BF-41D0-A6E3-0DB822B25E4F}"/>
              </a:ext>
            </a:extLst>
          </p:cNvPr>
          <p:cNvSpPr/>
          <p:nvPr/>
        </p:nvSpPr>
        <p:spPr>
          <a:xfrm>
            <a:off x="2248000" y="4173426"/>
            <a:ext cx="2628800" cy="976727"/>
          </a:xfrm>
          <a:prstGeom prst="cube">
            <a:avLst>
              <a:gd name="adj" fmla="val 8809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672059C3-B3AC-45E0-92EF-A16DC9140397}"/>
              </a:ext>
            </a:extLst>
          </p:cNvPr>
          <p:cNvSpPr/>
          <p:nvPr/>
        </p:nvSpPr>
        <p:spPr>
          <a:xfrm>
            <a:off x="2621165" y="3590191"/>
            <a:ext cx="1840160" cy="679462"/>
          </a:xfrm>
          <a:prstGeom prst="cube">
            <a:avLst>
              <a:gd name="adj" fmla="val 8197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28747587-4D85-4A1D-9996-941C94394353}"/>
              </a:ext>
            </a:extLst>
          </p:cNvPr>
          <p:cNvSpPr/>
          <p:nvPr/>
        </p:nvSpPr>
        <p:spPr>
          <a:xfrm>
            <a:off x="3002165" y="2940353"/>
            <a:ext cx="1204867" cy="445897"/>
          </a:xfrm>
          <a:prstGeom prst="cube">
            <a:avLst>
              <a:gd name="adj" fmla="val 743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2AE6D4-F8D1-4D42-9D93-E835FC5DE0D1}"/>
              </a:ext>
            </a:extLst>
          </p:cNvPr>
          <p:cNvSpPr txBox="1"/>
          <p:nvPr/>
        </p:nvSpPr>
        <p:spPr>
          <a:xfrm>
            <a:off x="2419716" y="5085621"/>
            <a:ext cx="187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feature pyramid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6DF59A-B59E-4E10-889D-2C700B2A2155}"/>
              </a:ext>
            </a:extLst>
          </p:cNvPr>
          <p:cNvSpPr txBox="1"/>
          <p:nvPr/>
        </p:nvSpPr>
        <p:spPr>
          <a:xfrm>
            <a:off x="5257826" y="2698433"/>
            <a:ext cx="103569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focal loss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BF5FBC4-641D-4933-BB3F-8F0375623823}"/>
              </a:ext>
            </a:extLst>
          </p:cNvPr>
          <p:cNvSpPr txBox="1"/>
          <p:nvPr/>
        </p:nvSpPr>
        <p:spPr>
          <a:xfrm>
            <a:off x="5257826" y="3130481"/>
            <a:ext cx="103569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IoU</a:t>
            </a:r>
            <a:r>
              <a:rPr lang="en-US" altLang="zh-CN" dirty="0"/>
              <a:t> loss</a:t>
            </a:r>
            <a:endParaRPr lang="zh-CN" altLang="en-US" dirty="0"/>
          </a:p>
        </p:txBody>
      </p: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9953E687-D601-4850-9A58-818C448CCB3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724400" y="2883099"/>
            <a:ext cx="533426" cy="2473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9FD99B75-D473-477B-B5E0-B4B2F56ADD1E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069649" y="3127832"/>
            <a:ext cx="1188177" cy="187315"/>
          </a:xfrm>
          <a:prstGeom prst="bentConnector3">
            <a:avLst>
              <a:gd name="adj1" fmla="val 7748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B1B27495-C954-400C-AAE5-96F4DF79C23F}"/>
                  </a:ext>
                </a:extLst>
              </p:cNvPr>
              <p:cNvSpPr/>
              <p:nvPr/>
            </p:nvSpPr>
            <p:spPr>
              <a:xfrm>
                <a:off x="6668618" y="2883099"/>
                <a:ext cx="533426" cy="4947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B1B27495-C954-400C-AAE5-96F4DF79C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18" y="2883099"/>
                <a:ext cx="533426" cy="49476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03C7326F-A970-4C8A-AE69-18B84B1912EF}"/>
              </a:ext>
            </a:extLst>
          </p:cNvPr>
          <p:cNvCxnSpPr>
            <a:cxnSpLocks/>
            <a:stCxn id="15" idx="3"/>
            <a:endCxn id="19" idx="2"/>
          </p:cNvCxnSpPr>
          <p:nvPr/>
        </p:nvCxnSpPr>
        <p:spPr>
          <a:xfrm>
            <a:off x="6293521" y="2883099"/>
            <a:ext cx="375097" cy="2473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20B0075B-1DBD-4A4E-80E8-3822A1E3B9B9}"/>
              </a:ext>
            </a:extLst>
          </p:cNvPr>
          <p:cNvCxnSpPr>
            <a:cxnSpLocks/>
            <a:stCxn id="16" idx="3"/>
            <a:endCxn id="19" idx="2"/>
          </p:cNvCxnSpPr>
          <p:nvPr/>
        </p:nvCxnSpPr>
        <p:spPr>
          <a:xfrm flipV="1">
            <a:off x="6293521" y="3130481"/>
            <a:ext cx="375097" cy="1846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9F93DBB-5DC7-4591-A5DE-1B783503A3FB}"/>
              </a:ext>
            </a:extLst>
          </p:cNvPr>
          <p:cNvSpPr txBox="1"/>
          <p:nvPr/>
        </p:nvSpPr>
        <p:spPr>
          <a:xfrm>
            <a:off x="5257826" y="3548979"/>
            <a:ext cx="103569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focal loss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8F0CD75-A6AA-4925-9595-44208665525A}"/>
              </a:ext>
            </a:extLst>
          </p:cNvPr>
          <p:cNvSpPr txBox="1"/>
          <p:nvPr/>
        </p:nvSpPr>
        <p:spPr>
          <a:xfrm>
            <a:off x="5257826" y="3994577"/>
            <a:ext cx="103569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IoU</a:t>
            </a:r>
            <a:r>
              <a:rPr lang="en-US" altLang="zh-CN" dirty="0"/>
              <a:t> loss</a:t>
            </a:r>
            <a:endParaRPr lang="zh-CN" altLang="en-US" dirty="0"/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1B0A0485-ED19-49A7-9421-93731F9A90E8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732429" y="3733645"/>
            <a:ext cx="525397" cy="2088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A305C08B-52D1-424B-97F7-8555189C74D0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207032" y="3940599"/>
            <a:ext cx="1050794" cy="238644"/>
          </a:xfrm>
          <a:prstGeom prst="bentConnector3">
            <a:avLst>
              <a:gd name="adj1" fmla="val 7486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03D5657-C62C-46E5-9C17-9BC831F004B9}"/>
                  </a:ext>
                </a:extLst>
              </p:cNvPr>
              <p:cNvSpPr/>
              <p:nvPr/>
            </p:nvSpPr>
            <p:spPr>
              <a:xfrm>
                <a:off x="6668618" y="3706545"/>
                <a:ext cx="533426" cy="4947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03D5657-C62C-46E5-9C17-9BC831F00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18" y="3706545"/>
                <a:ext cx="533426" cy="494764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196BBA1A-3CB6-4759-B68E-B23221B582D9}"/>
              </a:ext>
            </a:extLst>
          </p:cNvPr>
          <p:cNvCxnSpPr>
            <a:cxnSpLocks/>
            <a:stCxn id="22" idx="3"/>
            <a:endCxn id="26" idx="2"/>
          </p:cNvCxnSpPr>
          <p:nvPr/>
        </p:nvCxnSpPr>
        <p:spPr>
          <a:xfrm>
            <a:off x="6293521" y="3733645"/>
            <a:ext cx="375097" cy="2202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0B6470BC-70FA-48F1-883A-859806513CB8}"/>
              </a:ext>
            </a:extLst>
          </p:cNvPr>
          <p:cNvCxnSpPr>
            <a:cxnSpLocks/>
            <a:stCxn id="23" idx="3"/>
            <a:endCxn id="26" idx="2"/>
          </p:cNvCxnSpPr>
          <p:nvPr/>
        </p:nvCxnSpPr>
        <p:spPr>
          <a:xfrm flipV="1">
            <a:off x="6293521" y="3953927"/>
            <a:ext cx="375097" cy="2253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EDBE3F8-9ECB-4094-B598-0CF04C478665}"/>
              </a:ext>
            </a:extLst>
          </p:cNvPr>
          <p:cNvSpPr txBox="1"/>
          <p:nvPr/>
        </p:nvSpPr>
        <p:spPr>
          <a:xfrm>
            <a:off x="5257826" y="4426625"/>
            <a:ext cx="103569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focal loss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BD44944-3990-4A5D-B594-ED819CCD6E5D}"/>
              </a:ext>
            </a:extLst>
          </p:cNvPr>
          <p:cNvSpPr txBox="1"/>
          <p:nvPr/>
        </p:nvSpPr>
        <p:spPr>
          <a:xfrm>
            <a:off x="5257826" y="4858673"/>
            <a:ext cx="103569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IoU</a:t>
            </a:r>
            <a:r>
              <a:rPr lang="en-US" altLang="zh-CN" dirty="0"/>
              <a:t> loss</a:t>
            </a:r>
            <a:endParaRPr lang="zh-CN" altLang="en-US" dirty="0"/>
          </a:p>
        </p:txBody>
      </p:sp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6EB8332E-1BBF-4D6B-B146-4740C82CD382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4724400" y="4611291"/>
            <a:ext cx="533426" cy="1546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23CE4BE8-E5D4-49FB-9146-6A0BE7EB3FD7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294351" y="4765968"/>
            <a:ext cx="963475" cy="277371"/>
          </a:xfrm>
          <a:prstGeom prst="bentConnector3">
            <a:avLst>
              <a:gd name="adj1" fmla="val 7304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BE45E93-B806-4212-824C-3C45F88CCF6A}"/>
                  </a:ext>
                </a:extLst>
              </p:cNvPr>
              <p:cNvSpPr/>
              <p:nvPr/>
            </p:nvSpPr>
            <p:spPr>
              <a:xfrm>
                <a:off x="6668618" y="4570641"/>
                <a:ext cx="533426" cy="4947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BE45E93-B806-4212-824C-3C45F88CC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18" y="4570641"/>
                <a:ext cx="533426" cy="494764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连接符: 肘形 33">
            <a:extLst>
              <a:ext uri="{FF2B5EF4-FFF2-40B4-BE49-F238E27FC236}">
                <a16:creationId xmlns:a16="http://schemas.microsoft.com/office/drawing/2014/main" id="{ABE657F5-194E-4198-909F-102EB6429392}"/>
              </a:ext>
            </a:extLst>
          </p:cNvPr>
          <p:cNvCxnSpPr>
            <a:cxnSpLocks/>
            <a:stCxn id="29" idx="3"/>
            <a:endCxn id="33" idx="2"/>
          </p:cNvCxnSpPr>
          <p:nvPr/>
        </p:nvCxnSpPr>
        <p:spPr>
          <a:xfrm>
            <a:off x="6293521" y="4611291"/>
            <a:ext cx="375097" cy="2067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167FBED3-6448-41E8-BE7B-3D35ADEEAD8E}"/>
              </a:ext>
            </a:extLst>
          </p:cNvPr>
          <p:cNvCxnSpPr>
            <a:cxnSpLocks/>
            <a:stCxn id="30" idx="3"/>
            <a:endCxn id="33" idx="2"/>
          </p:cNvCxnSpPr>
          <p:nvPr/>
        </p:nvCxnSpPr>
        <p:spPr>
          <a:xfrm flipV="1">
            <a:off x="6293521" y="4818023"/>
            <a:ext cx="375097" cy="2253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721F1F5-7691-468A-BAB3-BAE1CC251C53}"/>
                  </a:ext>
                </a:extLst>
              </p:cNvPr>
              <p:cNvSpPr/>
              <p:nvPr/>
            </p:nvSpPr>
            <p:spPr>
              <a:xfrm>
                <a:off x="7460704" y="2883100"/>
                <a:ext cx="1221227" cy="21302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/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721F1F5-7691-468A-BAB3-BAE1CC251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04" y="2883100"/>
                <a:ext cx="1221227" cy="21302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20E8263-F3D8-4111-9F72-E63DB4829CC5}"/>
              </a:ext>
            </a:extLst>
          </p:cNvPr>
          <p:cNvCxnSpPr>
            <a:cxnSpLocks/>
            <a:stCxn id="26" idx="6"/>
            <a:endCxn id="36" idx="1"/>
          </p:cNvCxnSpPr>
          <p:nvPr/>
        </p:nvCxnSpPr>
        <p:spPr>
          <a:xfrm flipV="1">
            <a:off x="7202044" y="3948224"/>
            <a:ext cx="258660" cy="5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7E57E7D-F3B7-4FD8-A30F-22D564DA8A5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7202044" y="3130481"/>
            <a:ext cx="2586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AFEFA39-9197-4AF9-B9D2-961CA93333AC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7202044" y="4818023"/>
            <a:ext cx="2586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A654939-C9C6-4C56-B01B-74D6C79C6DF4}"/>
              </a:ext>
            </a:extLst>
          </p:cNvPr>
          <p:cNvGrpSpPr/>
          <p:nvPr/>
        </p:nvGrpSpPr>
        <p:grpSpPr>
          <a:xfrm>
            <a:off x="174037" y="3092753"/>
            <a:ext cx="1296144" cy="1693330"/>
            <a:chOff x="2039342" y="2174694"/>
            <a:chExt cx="1296144" cy="169333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453C6D1D-BC0C-440D-A511-9D9B6B999801}"/>
                </a:ext>
              </a:extLst>
            </p:cNvPr>
            <p:cNvGrpSpPr/>
            <p:nvPr/>
          </p:nvGrpSpPr>
          <p:grpSpPr>
            <a:xfrm>
              <a:off x="2039342" y="2643889"/>
              <a:ext cx="1296144" cy="1224135"/>
              <a:chOff x="899592" y="2816932"/>
              <a:chExt cx="1296144" cy="1224135"/>
            </a:xfrm>
          </p:grpSpPr>
          <p:pic>
            <p:nvPicPr>
              <p:cNvPr id="43" name="Picture 2" descr="http://farm6.staticflickr.com/5286/5288421183_4b65893e17_z.jpg">
                <a:extLst>
                  <a:ext uri="{FF2B5EF4-FFF2-40B4-BE49-F238E27FC236}">
                    <a16:creationId xmlns:a16="http://schemas.microsoft.com/office/drawing/2014/main" id="{FF6F1B33-653D-4D50-BF31-12D5CCB1B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48" t="51754" r="31488" b="18005"/>
              <a:stretch/>
            </p:blipFill>
            <p:spPr bwMode="auto">
              <a:xfrm>
                <a:off x="899592" y="2816932"/>
                <a:ext cx="1296144" cy="1224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AA7D85A4-1261-4B9C-8A52-344F449450F1}"/>
                  </a:ext>
                </a:extLst>
              </p:cNvPr>
              <p:cNvSpPr/>
              <p:nvPr/>
            </p:nvSpPr>
            <p:spPr>
              <a:xfrm>
                <a:off x="1187624" y="3140968"/>
                <a:ext cx="792088" cy="648072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21BDCD3-BCED-42D4-9946-AD23A3901B17}"/>
                </a:ext>
              </a:extLst>
            </p:cNvPr>
            <p:cNvSpPr txBox="1"/>
            <p:nvPr/>
          </p:nvSpPr>
          <p:spPr>
            <a:xfrm>
              <a:off x="2108869" y="2174694"/>
              <a:ext cx="1057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instance</a:t>
              </a:r>
              <a:endParaRPr lang="zh-CN" altLang="en-US" dirty="0"/>
            </a:p>
          </p:txBody>
        </p:sp>
      </p:grp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674969A-BC94-46F1-B9C2-FC2EBFEFD651}"/>
              </a:ext>
            </a:extLst>
          </p:cNvPr>
          <p:cNvCxnSpPr>
            <a:cxnSpLocks/>
            <a:stCxn id="44" idx="3"/>
            <a:endCxn id="6" idx="2"/>
          </p:cNvCxnSpPr>
          <p:nvPr/>
        </p:nvCxnSpPr>
        <p:spPr>
          <a:xfrm flipV="1">
            <a:off x="1254157" y="4208416"/>
            <a:ext cx="1367008" cy="1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连接符: 肘形 45">
            <a:extLst>
              <a:ext uri="{FF2B5EF4-FFF2-40B4-BE49-F238E27FC236}">
                <a16:creationId xmlns:a16="http://schemas.microsoft.com/office/drawing/2014/main" id="{45D8531F-F8B1-4C8F-8951-09C005ECDE75}"/>
              </a:ext>
            </a:extLst>
          </p:cNvPr>
          <p:cNvCxnSpPr>
            <a:cxnSpLocks/>
            <a:stCxn id="44" idx="3"/>
            <a:endCxn id="7" idx="2"/>
          </p:cNvCxnSpPr>
          <p:nvPr/>
        </p:nvCxnSpPr>
        <p:spPr>
          <a:xfrm flipV="1">
            <a:off x="1254157" y="3329133"/>
            <a:ext cx="1748008" cy="880887"/>
          </a:xfrm>
          <a:prstGeom prst="bentConnector3">
            <a:avLst>
              <a:gd name="adj1" fmla="val 4775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连接符: 肘形 46">
            <a:extLst>
              <a:ext uri="{FF2B5EF4-FFF2-40B4-BE49-F238E27FC236}">
                <a16:creationId xmlns:a16="http://schemas.microsoft.com/office/drawing/2014/main" id="{C6E61E6A-4228-4295-8C75-FD9607DE3778}"/>
              </a:ext>
            </a:extLst>
          </p:cNvPr>
          <p:cNvCxnSpPr>
            <a:cxnSpLocks/>
            <a:stCxn id="44" idx="3"/>
            <a:endCxn id="5" idx="2"/>
          </p:cNvCxnSpPr>
          <p:nvPr/>
        </p:nvCxnSpPr>
        <p:spPr>
          <a:xfrm>
            <a:off x="1254157" y="4210020"/>
            <a:ext cx="993843" cy="882008"/>
          </a:xfrm>
          <a:prstGeom prst="bentConnector3">
            <a:avLst>
              <a:gd name="adj1" fmla="val 8417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0000E186-0C1F-45B1-B5C8-4551EC81E85C}"/>
              </a:ext>
            </a:extLst>
          </p:cNvPr>
          <p:cNvCxnSpPr>
            <a:cxnSpLocks/>
            <a:stCxn id="36" idx="3"/>
          </p:cNvCxnSpPr>
          <p:nvPr/>
        </p:nvCxnSpPr>
        <p:spPr>
          <a:xfrm flipH="1">
            <a:off x="1937661" y="3948224"/>
            <a:ext cx="6744270" cy="1715755"/>
          </a:xfrm>
          <a:prstGeom prst="bentConnector3">
            <a:avLst>
              <a:gd name="adj1" fmla="val -3390"/>
            </a:avLst>
          </a:prstGeom>
          <a:ln>
            <a:solidFill>
              <a:srgbClr val="FF0000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1D04197-40A1-47EB-8FB4-2154DD539F9E}"/>
              </a:ext>
            </a:extLst>
          </p:cNvPr>
          <p:cNvCxnSpPr>
            <a:cxnSpLocks/>
          </p:cNvCxnSpPr>
          <p:nvPr/>
        </p:nvCxnSpPr>
        <p:spPr>
          <a:xfrm flipH="1" flipV="1">
            <a:off x="1898072" y="4611291"/>
            <a:ext cx="6928" cy="105268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041C8410-3752-455D-9A2E-6F8703768B83}"/>
              </a:ext>
            </a:extLst>
          </p:cNvPr>
          <p:cNvCxnSpPr>
            <a:cxnSpLocks/>
          </p:cNvCxnSpPr>
          <p:nvPr/>
        </p:nvCxnSpPr>
        <p:spPr>
          <a:xfrm flipV="1">
            <a:off x="1895781" y="4406395"/>
            <a:ext cx="180503" cy="241227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连接符: 肘形 78">
            <a:extLst>
              <a:ext uri="{FF2B5EF4-FFF2-40B4-BE49-F238E27FC236}">
                <a16:creationId xmlns:a16="http://schemas.microsoft.com/office/drawing/2014/main" id="{4A98DCF3-0F35-4994-93E3-A8F8DDC3B47A}"/>
              </a:ext>
            </a:extLst>
          </p:cNvPr>
          <p:cNvCxnSpPr>
            <a:cxnSpLocks/>
          </p:cNvCxnSpPr>
          <p:nvPr/>
        </p:nvCxnSpPr>
        <p:spPr>
          <a:xfrm>
            <a:off x="1272839" y="4206624"/>
            <a:ext cx="993843" cy="882008"/>
          </a:xfrm>
          <a:prstGeom prst="bentConnector3">
            <a:avLst>
              <a:gd name="adj1" fmla="val 8285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2" grpId="0" animBg="1"/>
      <p:bldP spid="23" grpId="0" animBg="1"/>
      <p:bldP spid="26" grpId="0" animBg="1"/>
      <p:bldP spid="29" grpId="0" animBg="1"/>
      <p:bldP spid="30" grpId="0" animBg="1"/>
      <p:bldP spid="33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13EB8-CD79-4417-A6D9-90A37FE2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FSAF Module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692670-B940-4ECB-9553-32649A39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9FFC80EE-8F09-4023-97B1-DA39524F60A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Heuristic feature selection (for comparison)</a:t>
                </a:r>
              </a:p>
              <a:p>
                <a:endParaRPr lang="en-US" altLang="zh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𝑤h</m:t>
                                  </m:r>
                                </m:e>
                              </m:rad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/224)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r>
                  <a:rPr lang="en-US" altLang="zh-CN" b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is the target level to which an instance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224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is mapped [Lin et al, FPN].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9FFC80EE-8F09-4023-97B1-DA39524F6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4"/>
                <a:stretch>
                  <a:fillRect l="-2222" t="-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55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9BD03-D9E2-40D8-A372-E1704987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01B044-EF93-49C7-8145-425B6D13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707CA-A081-4E3F-B864-C04BD8410A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Feature Selective Anchor-Free (FSAF) Module</a:t>
            </a:r>
          </a:p>
          <a:p>
            <a:pPr lvl="1"/>
            <a:r>
              <a:rPr lang="en-US" altLang="zh-CN" dirty="0"/>
              <a:t>General concept</a:t>
            </a:r>
          </a:p>
          <a:p>
            <a:pPr lvl="1"/>
            <a:r>
              <a:rPr lang="en-US" altLang="zh-CN" dirty="0"/>
              <a:t>Network architecture</a:t>
            </a:r>
          </a:p>
          <a:p>
            <a:pPr lvl="1"/>
            <a:r>
              <a:rPr lang="en-US" altLang="zh-CN" dirty="0"/>
              <a:t>Ground-truth and loss</a:t>
            </a:r>
          </a:p>
          <a:p>
            <a:pPr lvl="1"/>
            <a:r>
              <a:rPr lang="en-US" altLang="zh-CN" dirty="0"/>
              <a:t>Online feature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Qualitative Results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7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534D4-4EF5-4648-BA3A-46A51D92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5E46187-A6C8-42C4-91FD-2DB8FB30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04DA6A-0ABD-4F81-8407-C63F722280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Data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dirty="0"/>
              <a:t>COCO Dataset, train set: </a:t>
            </a:r>
            <a:r>
              <a:rPr lang="en-US" altLang="zh-CN" b="0" dirty="0"/>
              <a:t>trainval35k</a:t>
            </a:r>
            <a:r>
              <a:rPr lang="en-US" altLang="zh-CN" dirty="0"/>
              <a:t>, validation set: </a:t>
            </a:r>
            <a:r>
              <a:rPr lang="en-US" altLang="zh-CN" b="0" dirty="0" err="1"/>
              <a:t>minival</a:t>
            </a:r>
            <a:r>
              <a:rPr lang="en-US" altLang="zh-CN" dirty="0"/>
              <a:t>, test set: </a:t>
            </a:r>
            <a:r>
              <a:rPr lang="en-US" altLang="zh-CN" b="0" dirty="0"/>
              <a:t>test-dev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Ablation study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dirty="0"/>
              <a:t>Train on </a:t>
            </a:r>
            <a:r>
              <a:rPr lang="en-US" altLang="zh-CN" b="0" dirty="0"/>
              <a:t>trainval35k</a:t>
            </a:r>
            <a:r>
              <a:rPr lang="en-US" altLang="zh-CN" dirty="0"/>
              <a:t>, evaluate on </a:t>
            </a:r>
            <a:r>
              <a:rPr lang="en-US" altLang="zh-CN" b="0" dirty="0" err="1"/>
              <a:t>minival</a:t>
            </a:r>
            <a:endParaRPr lang="en-US" altLang="zh-CN" b="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dirty="0"/>
              <a:t>ResNet-50 as backbone network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Runtime analysis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dirty="0"/>
              <a:t>Train on </a:t>
            </a:r>
            <a:r>
              <a:rPr lang="en-US" altLang="zh-CN" b="0" dirty="0"/>
              <a:t>trainval35k</a:t>
            </a:r>
            <a:r>
              <a:rPr lang="en-US" altLang="zh-CN" dirty="0"/>
              <a:t>, evaluate on </a:t>
            </a:r>
            <a:r>
              <a:rPr lang="en-US" altLang="zh-CN" b="0" dirty="0" err="1"/>
              <a:t>minival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dirty="0"/>
              <a:t>Run on a single Titan X with CUDA 9 and CUDNN 7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Compare to state of the art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dirty="0"/>
              <a:t>Train on </a:t>
            </a:r>
            <a:r>
              <a:rPr lang="en-US" altLang="zh-CN" b="0" dirty="0"/>
              <a:t>trainval35k</a:t>
            </a:r>
            <a:r>
              <a:rPr lang="en-US" altLang="zh-CN" dirty="0"/>
              <a:t> with 1.5x iterations, evaluate on </a:t>
            </a:r>
            <a:r>
              <a:rPr lang="en-US" altLang="zh-CN" b="0" dirty="0" err="1"/>
              <a:t>minival</a:t>
            </a:r>
            <a:endParaRPr lang="en-US" altLang="zh-CN" b="0" dirty="0"/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58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794A1-4379-4746-A538-B5D7B238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DA30F0-B483-4CB0-AAA5-CC55F435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573FC4-01BF-43BB-89AC-530BC1C7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Ablation study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C50DA53-F580-4831-9AE0-37F1CC49F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47292"/>
              </p:ext>
            </p:extLst>
          </p:nvPr>
        </p:nvGraphicFramePr>
        <p:xfrm>
          <a:off x="228600" y="1981200"/>
          <a:ext cx="8686800" cy="336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6626461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924613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938006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8900753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42221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468085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697157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15630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289118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09523688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Anchor-based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Anchor-free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75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S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M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164915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Heuristic feature selection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Online feature selection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1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47.5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5251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Ours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34.7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54.0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36.4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19.0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39.0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45.8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3047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35.9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55.0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19.8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39.6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48.2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15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36.1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55.6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38.7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19.8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39.7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48.9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445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57.2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39.4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21.0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41.2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49.7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873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83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794A1-4379-4746-A538-B5D7B238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DA30F0-B483-4CB0-AAA5-CC55F435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573FC4-01BF-43BB-89AC-530BC1C7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Ablation study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C50DA53-F580-4831-9AE0-37F1CC49F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50429"/>
              </p:ext>
            </p:extLst>
          </p:nvPr>
        </p:nvGraphicFramePr>
        <p:xfrm>
          <a:off x="228600" y="1981200"/>
          <a:ext cx="8686800" cy="336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6626461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924613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938006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8900753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42221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468085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697157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15630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289118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09523688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Anchor-based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Anchor-free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75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S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M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164915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Heuristic feature selection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Online feature selection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1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47.5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5251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3047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35.9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55.0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19.8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39.6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48.2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15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36.1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55.6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38.7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19.8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39.7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48.9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445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57.2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39.4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21.0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41.2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49.7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87384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7E772A7-15EF-4090-9499-7585DB606A71}"/>
              </a:ext>
            </a:extLst>
          </p:cNvPr>
          <p:cNvSpPr txBox="1"/>
          <p:nvPr/>
        </p:nvSpPr>
        <p:spPr>
          <a:xfrm>
            <a:off x="747876" y="5511214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Anchor-free branches only with heuristic feature selection are not able to </a:t>
            </a:r>
          </a:p>
          <a:p>
            <a:r>
              <a:rPr lang="en-US" altLang="zh-CN" dirty="0"/>
              <a:t>compete with anchor-based counterparts due to fewer parameters.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60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794A1-4379-4746-A538-B5D7B238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DA30F0-B483-4CB0-AAA5-CC55F435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573FC4-01BF-43BB-89AC-530BC1C7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Ablation study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C50DA53-F580-4831-9AE0-37F1CC49F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54369"/>
              </p:ext>
            </p:extLst>
          </p:nvPr>
        </p:nvGraphicFramePr>
        <p:xfrm>
          <a:off x="228600" y="1981200"/>
          <a:ext cx="8686800" cy="336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6626461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924613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938006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8900753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42221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468085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697157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15630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289118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09523688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Anchor-based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Anchor-free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75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S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M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164915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Heuristic feature selection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Online feature selection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1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47.5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5251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3047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48.2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15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36.1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55.6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38.7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19.8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39.7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48.9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445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>
                              <a:lumMod val="75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57.2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39.4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21.0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41.2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49.7</a:t>
                      </a:r>
                      <a:endParaRPr lang="zh-CN" alt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87384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1B71C9C-F9C5-4244-8175-F0211F56F03E}"/>
              </a:ext>
            </a:extLst>
          </p:cNvPr>
          <p:cNvSpPr txBox="1"/>
          <p:nvPr/>
        </p:nvSpPr>
        <p:spPr>
          <a:xfrm>
            <a:off x="472159" y="5480923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Online feature selection is essential to overcome the parameter disadvantage!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32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794A1-4379-4746-A538-B5D7B238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DA30F0-B483-4CB0-AAA5-CC55F435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573FC4-01BF-43BB-89AC-530BC1C7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Ablation study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C50DA53-F580-4831-9AE0-37F1CC49FDE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981200"/>
          <a:ext cx="8686800" cy="336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6626461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924613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938006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8900753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42221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468085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697157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15630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289118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09523688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Anchor-based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Anchor-free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75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S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M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164915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Heuristic feature selection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Online feature selection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1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47.5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5251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3047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48.2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15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48.9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445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37.2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57.2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39.4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21.0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41.2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49.7</a:t>
                      </a:r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87384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FC5C1649-994D-4112-99F8-BBE05B829D3E}"/>
              </a:ext>
            </a:extLst>
          </p:cNvPr>
          <p:cNvSpPr txBox="1"/>
          <p:nvPr/>
        </p:nvSpPr>
        <p:spPr>
          <a:xfrm>
            <a:off x="1536553" y="5450523"/>
            <a:ext cx="607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Online feature selection also guarantees anchor-free and </a:t>
            </a:r>
          </a:p>
          <a:p>
            <a:r>
              <a:rPr lang="en-US" altLang="zh-CN" dirty="0"/>
              <a:t>anchor-based branches to work well together.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4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0AA43-7703-48A6-A6EA-9D8F4F31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D4A42CE-D3C2-40D1-83A6-E7303C99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F12B06-1652-4FDF-BBA9-C39EBD9AE1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Ablation study</a:t>
            </a:r>
          </a:p>
          <a:p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BFBC9F0-56CD-4BDE-9279-C91002AB5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67574"/>
              </p:ext>
            </p:extLst>
          </p:nvPr>
        </p:nvGraphicFramePr>
        <p:xfrm>
          <a:off x="1524000" y="1930400"/>
          <a:ext cx="60960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429329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70179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Class name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 improvement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47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Sports ball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+8.4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51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Tie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+5.9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91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Hair drier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+5.2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96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Kite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+5.1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42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Snowboard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+4.6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302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Skis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+4.3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72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Toothbrush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+3.9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500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Carrot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+3.8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75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Keyboard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+3.5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94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832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0CAD9-13C2-40CA-9F81-810AC476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224841-9CBC-4FDA-89BF-1E747B1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E7A30C-7035-4C71-89C6-3410437F5F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Runtime analysis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91BA26F-9C2D-443C-B774-723B124B4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26992"/>
              </p:ext>
            </p:extLst>
          </p:nvPr>
        </p:nvGraphicFramePr>
        <p:xfrm>
          <a:off x="457200" y="1889760"/>
          <a:ext cx="8229600" cy="3977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06756767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767783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711685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5564021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0292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Backbone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Runtime</a:t>
                      </a: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ms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im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77857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ResNet-50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6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336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Ours(AB+FSAF)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37.2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57.2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74124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ResNet-101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4094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58.0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6195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Ours(AB+FSAF)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39.3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7578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ResNeXt-101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3462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41.0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61.5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310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Ours(AB+FSAF)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41.6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62.4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58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50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9BD03-D9E2-40D8-A372-E1704987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01B044-EF93-49C7-8145-425B6D13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707CA-A081-4E3F-B864-C04BD8410A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Feature Selective Anchor-Free (FSAF) Module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General concept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Network architecture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Ground-truth and loss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Online feature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Qualitative Results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8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0CAD9-13C2-40CA-9F81-810AC476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224841-9CBC-4FDA-89BF-1E747B1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E7A30C-7035-4C71-89C6-3410437F5F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Runtime analysis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91BA26F-9C2D-443C-B774-723B124B4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32989"/>
              </p:ext>
            </p:extLst>
          </p:nvPr>
        </p:nvGraphicFramePr>
        <p:xfrm>
          <a:off x="457200" y="1889760"/>
          <a:ext cx="8229600" cy="3977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06756767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767783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711685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5564021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0292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Backbone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Runtime</a:t>
                      </a: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ms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im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77857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ResNet-50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6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336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Ours(AB+FSAF)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37.2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57.2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138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74124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ResNet-101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4094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58.0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6195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Ours(AB+FSAF)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39.3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59.2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180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7578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ResNeXt-101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3462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41.0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61.5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310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Ours(AB+FSAF)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41.6</a:t>
                      </a:r>
                      <a:endParaRPr lang="zh-CN" altLang="en-US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62.4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362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58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193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0CAD9-13C2-40CA-9F81-810AC476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224841-9CBC-4FDA-89BF-1E747B1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E7A30C-7035-4C71-89C6-3410437F5F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Runtime analysis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91BA26F-9C2D-443C-B774-723B124B4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8282"/>
              </p:ext>
            </p:extLst>
          </p:nvPr>
        </p:nvGraphicFramePr>
        <p:xfrm>
          <a:off x="457200" y="1889760"/>
          <a:ext cx="8229600" cy="3977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06756767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767783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711685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5564021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0292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Backbone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Runtime</a:t>
                      </a: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ms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im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77857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ResNet-50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642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Ours(FSAF)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35.9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55.0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107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336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Ours(AB+FSAF)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74124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ResNet-101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4094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Ours(FSAF)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37.9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58.0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6195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Ours(AB+FSAF)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7578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ResNeXt-101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RetinaNet</a:t>
                      </a:r>
                      <a:r>
                        <a:rPr lang="en-US" altLang="zh-CN" dirty="0"/>
                        <a:t>(AB)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3462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Ours(FSAF)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41.0</a:t>
                      </a:r>
                      <a:endParaRPr lang="zh-CN" altLang="en-US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61.5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288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310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Ours(AB+FSAF)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41.6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62.4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58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129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30D78-E34D-49D8-B57C-E18930D3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2E033D-4629-437B-9875-6474891E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07F933-6C42-4D26-B861-60F0B86E1C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Comparison with state-of-the-art single-shot detectors</a:t>
            </a:r>
            <a:endParaRPr lang="zh-CN" altLang="en-US" dirty="0"/>
          </a:p>
        </p:txBody>
      </p:sp>
      <p:graphicFrame>
        <p:nvGraphicFramePr>
          <p:cNvPr id="7" name="内容占位符 4">
            <a:extLst>
              <a:ext uri="{FF2B5EF4-FFF2-40B4-BE49-F238E27FC236}">
                <a16:creationId xmlns:a16="http://schemas.microsoft.com/office/drawing/2014/main" id="{21618988-3299-4C9E-B4D1-F3B2037E3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413243"/>
              </p:ext>
            </p:extLst>
          </p:nvPr>
        </p:nvGraphicFramePr>
        <p:xfrm>
          <a:off x="457200" y="1798320"/>
          <a:ext cx="8229599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403561524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505871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220912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336380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671342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377890693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294680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Backbone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</a:t>
                      </a:r>
                      <a:r>
                        <a:rPr lang="en-US" altLang="zh-CN" baseline="-25000" dirty="0"/>
                        <a:t>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59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YOLOv2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DarkNet-19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21.6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44.0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35.5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83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SSD513</a:t>
                      </a:r>
                      <a:endParaRPr lang="zh-CN" altLang="en-US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ResNet-101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31.2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49.8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4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RefineDet512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51.4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53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RefineDet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ms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41.8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62.9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54.1</a:t>
                      </a:r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303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RetinaNet800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21.8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50.2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983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Ours800</a:t>
                      </a:r>
                      <a:endParaRPr lang="zh-CN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61.5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24.0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44.2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51.3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49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Ours(</a:t>
                      </a:r>
                      <a:r>
                        <a:rPr lang="en-US" altLang="zh-CN" b="1" dirty="0" err="1"/>
                        <a:t>ms</a:t>
                      </a:r>
                      <a:r>
                        <a:rPr lang="en-US" altLang="zh-CN" b="1" dirty="0"/>
                        <a:t>)</a:t>
                      </a:r>
                      <a:endParaRPr lang="zh-CN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42.8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63.1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27.8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45.5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53.2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7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CornerNet511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Hourglass-104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56.5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53.9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6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CornerNet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ms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44.8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56.7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22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Ours800</a:t>
                      </a:r>
                      <a:endParaRPr lang="zh-CN" altLang="en-US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ResNeXt-101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63.8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46.2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52.7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044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Ours(</a:t>
                      </a:r>
                      <a:r>
                        <a:rPr lang="en-US" altLang="zh-CN" b="1" dirty="0" err="1"/>
                        <a:t>ms</a:t>
                      </a:r>
                      <a:r>
                        <a:rPr lang="en-US" altLang="zh-CN" b="1" dirty="0"/>
                        <a:t>)</a:t>
                      </a:r>
                      <a:endParaRPr lang="zh-CN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44.6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65.2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29.7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311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822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9BD03-D9E2-40D8-A372-E1704987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01B044-EF93-49C7-8145-425B6D13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707CA-A081-4E3F-B864-C04BD8410A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Feature Selective Anchor-Free (FSAF) Module</a:t>
            </a:r>
          </a:p>
          <a:p>
            <a:pPr lvl="1"/>
            <a:r>
              <a:rPr lang="en-US" altLang="zh-CN" dirty="0"/>
              <a:t>General concept</a:t>
            </a:r>
          </a:p>
          <a:p>
            <a:pPr lvl="1"/>
            <a:r>
              <a:rPr lang="en-US" altLang="zh-CN" dirty="0"/>
              <a:t>Network architecture</a:t>
            </a:r>
          </a:p>
          <a:p>
            <a:pPr lvl="1"/>
            <a:r>
              <a:rPr lang="en-US" altLang="zh-CN" dirty="0"/>
              <a:t>Ground-truth and loss</a:t>
            </a:r>
          </a:p>
          <a:p>
            <a:pPr lvl="1"/>
            <a:r>
              <a:rPr lang="en-US" altLang="zh-CN" dirty="0"/>
              <a:t>Online feature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Qualitative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5072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4CEDDB-C584-4A09-8E2E-B6CD18C3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Qualitative Results – Online Feature Selection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3CB8A5-2F88-45F1-8312-0A066297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7D6090-B3AA-4750-918F-7D5496EEC5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AB47E1-F926-4F6B-8BB4-5BC99D6F2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879"/>
            <a:ext cx="9144000" cy="51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82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9526D-DBBC-463E-994F-562D16A2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E514EDC-467E-4CAC-A949-CDAC799A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C7D8F0-8796-4503-B6B4-AE2906A4B5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0" dirty="0"/>
              <a:t>Ren, </a:t>
            </a:r>
            <a:r>
              <a:rPr lang="en-US" altLang="zh-CN" b="0" dirty="0" err="1"/>
              <a:t>Shaoqing</a:t>
            </a:r>
            <a:r>
              <a:rPr lang="en-US" altLang="zh-CN" b="0" dirty="0"/>
              <a:t>, et al. "Faster r-</a:t>
            </a:r>
            <a:r>
              <a:rPr lang="en-US" altLang="zh-CN" b="0" dirty="0" err="1"/>
              <a:t>cnn</a:t>
            </a:r>
            <a:r>
              <a:rPr lang="en-US" altLang="zh-CN" b="0" dirty="0"/>
              <a:t>: Towards real-time object detection with region proposal networks." </a:t>
            </a:r>
            <a:r>
              <a:rPr lang="en-US" altLang="zh-CN" b="0" i="1" dirty="0"/>
              <a:t>Advances in neural information processing systems</a:t>
            </a:r>
            <a:r>
              <a:rPr lang="en-US" altLang="zh-CN" b="0" dirty="0"/>
              <a:t>. 2015.</a:t>
            </a:r>
          </a:p>
          <a:p>
            <a:r>
              <a:rPr lang="en-US" altLang="zh-CN" b="0" dirty="0"/>
              <a:t>Liu, Wei, et al. "</a:t>
            </a:r>
            <a:r>
              <a:rPr lang="en-US" altLang="zh-CN" b="0" dirty="0" err="1"/>
              <a:t>Ssd</a:t>
            </a:r>
            <a:r>
              <a:rPr lang="en-US" altLang="zh-CN" b="0" dirty="0"/>
              <a:t>: Single shot </a:t>
            </a:r>
            <a:r>
              <a:rPr lang="en-US" altLang="zh-CN" b="0" dirty="0" err="1"/>
              <a:t>multibox</a:t>
            </a:r>
            <a:r>
              <a:rPr lang="en-US" altLang="zh-CN" b="0" dirty="0"/>
              <a:t> detector." </a:t>
            </a:r>
            <a:r>
              <a:rPr lang="en-US" altLang="zh-CN" b="0" i="1" dirty="0"/>
              <a:t>European conference on computer vision</a:t>
            </a:r>
            <a:r>
              <a:rPr lang="en-US" altLang="zh-CN" b="0" dirty="0"/>
              <a:t>. Springer, Cham, 2016.</a:t>
            </a:r>
          </a:p>
          <a:p>
            <a:r>
              <a:rPr lang="en-US" altLang="zh-CN" b="0" dirty="0"/>
              <a:t>Lin, Tsung-Yi, et al. "Feature pyramid networks for object detection." </a:t>
            </a:r>
            <a:r>
              <a:rPr lang="en-US" altLang="zh-CN" b="0" i="1" dirty="0"/>
              <a:t>Proceedings of the IEEE Conference on Computer Vision and Pattern Recognition</a:t>
            </a:r>
            <a:r>
              <a:rPr lang="en-US" altLang="zh-CN" b="0" dirty="0"/>
              <a:t>. 2017.</a:t>
            </a:r>
          </a:p>
          <a:p>
            <a:r>
              <a:rPr lang="en-US" altLang="zh-CN" b="0" dirty="0"/>
              <a:t>Lin, Tsung-Yi, et al. "Focal loss for dense object detection." </a:t>
            </a:r>
            <a:r>
              <a:rPr lang="en-US" altLang="zh-CN" b="0" i="1" dirty="0"/>
              <a:t>Proceedings of the IEEE international conference on computer vision</a:t>
            </a:r>
            <a:r>
              <a:rPr lang="en-US" altLang="zh-CN" b="0" dirty="0"/>
              <a:t>. 2017.</a:t>
            </a:r>
          </a:p>
          <a:p>
            <a:r>
              <a:rPr lang="en-US" altLang="zh-CN" b="0" dirty="0"/>
              <a:t>Huang, </a:t>
            </a:r>
            <a:r>
              <a:rPr lang="en-US" altLang="zh-CN" b="0" dirty="0" err="1"/>
              <a:t>Lichao</a:t>
            </a:r>
            <a:r>
              <a:rPr lang="en-US" altLang="zh-CN" b="0" dirty="0"/>
              <a:t>, et al. "</a:t>
            </a:r>
            <a:r>
              <a:rPr lang="en-US" altLang="zh-CN" b="0" dirty="0" err="1"/>
              <a:t>Densebox</a:t>
            </a:r>
            <a:r>
              <a:rPr lang="en-US" altLang="zh-CN" b="0" dirty="0"/>
              <a:t>: Unifying landmark localization with end to end object detection." </a:t>
            </a:r>
            <a:r>
              <a:rPr lang="en-US" altLang="zh-CN" b="0" i="1" dirty="0" err="1"/>
              <a:t>arXiv</a:t>
            </a:r>
            <a:r>
              <a:rPr lang="en-US" altLang="zh-CN" b="0" i="1" dirty="0"/>
              <a:t> preprint arXiv:1509.04874</a:t>
            </a:r>
            <a:r>
              <a:rPr lang="en-US" altLang="zh-CN" b="0" dirty="0"/>
              <a:t> (2015).</a:t>
            </a:r>
          </a:p>
          <a:p>
            <a:r>
              <a:rPr lang="en-US" altLang="zh-CN" b="0" dirty="0"/>
              <a:t>Yu, </a:t>
            </a:r>
            <a:r>
              <a:rPr lang="en-US" altLang="zh-CN" b="0" dirty="0" err="1"/>
              <a:t>Jiahui</a:t>
            </a:r>
            <a:r>
              <a:rPr lang="en-US" altLang="zh-CN" b="0" dirty="0"/>
              <a:t>, et al. "</a:t>
            </a:r>
            <a:r>
              <a:rPr lang="en-US" altLang="zh-CN" b="0" dirty="0" err="1"/>
              <a:t>Unitbox</a:t>
            </a:r>
            <a:r>
              <a:rPr lang="en-US" altLang="zh-CN" b="0" dirty="0"/>
              <a:t>: An advanced object detection network." </a:t>
            </a:r>
            <a:r>
              <a:rPr lang="en-US" altLang="zh-CN" b="0" i="1" dirty="0"/>
              <a:t>Proceedings of the 24th ACM international conference on Multimedia</a:t>
            </a:r>
            <a:r>
              <a:rPr lang="en-US" altLang="zh-CN" b="0" dirty="0"/>
              <a:t>. ACM, 2016.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2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F197AE19-96FC-4321-9032-01B9311B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Takeaway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93BFEA2-E2D6-4CE3-8E3A-CC6021E2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1CCDDAD5-5929-4E0D-82E9-460BCD4DF5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Feature selection based on semantics is the key!</a:t>
            </a:r>
            <a:endParaRPr lang="zh-CN" altLang="en-US" dirty="0"/>
          </a:p>
        </p:txBody>
      </p:sp>
      <p:sp>
        <p:nvSpPr>
          <p:cNvPr id="11" name="立方体 10">
            <a:extLst>
              <a:ext uri="{FF2B5EF4-FFF2-40B4-BE49-F238E27FC236}">
                <a16:creationId xmlns:a16="http://schemas.microsoft.com/office/drawing/2014/main" id="{D15DB2A4-CA46-476D-B512-11E9B491845E}"/>
              </a:ext>
            </a:extLst>
          </p:cNvPr>
          <p:cNvSpPr/>
          <p:nvPr/>
        </p:nvSpPr>
        <p:spPr>
          <a:xfrm>
            <a:off x="457199" y="4150982"/>
            <a:ext cx="2160000" cy="828000"/>
          </a:xfrm>
          <a:prstGeom prst="cube">
            <a:avLst>
              <a:gd name="adj" fmla="val 8809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立方体 11">
            <a:extLst>
              <a:ext uri="{FF2B5EF4-FFF2-40B4-BE49-F238E27FC236}">
                <a16:creationId xmlns:a16="http://schemas.microsoft.com/office/drawing/2014/main" id="{13B77086-4EAC-472C-9DAD-E7BB1B321BAA}"/>
              </a:ext>
            </a:extLst>
          </p:cNvPr>
          <p:cNvSpPr/>
          <p:nvPr/>
        </p:nvSpPr>
        <p:spPr>
          <a:xfrm>
            <a:off x="794895" y="3497262"/>
            <a:ext cx="1512000" cy="576000"/>
          </a:xfrm>
          <a:prstGeom prst="cube">
            <a:avLst>
              <a:gd name="adj" fmla="val 8197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立方体 12">
            <a:extLst>
              <a:ext uri="{FF2B5EF4-FFF2-40B4-BE49-F238E27FC236}">
                <a16:creationId xmlns:a16="http://schemas.microsoft.com/office/drawing/2014/main" id="{E61B2C73-57FB-4E29-9B5E-083AF7043B62}"/>
              </a:ext>
            </a:extLst>
          </p:cNvPr>
          <p:cNvSpPr/>
          <p:nvPr/>
        </p:nvSpPr>
        <p:spPr>
          <a:xfrm>
            <a:off x="1064895" y="2846745"/>
            <a:ext cx="972000" cy="360000"/>
          </a:xfrm>
          <a:prstGeom prst="cube">
            <a:avLst>
              <a:gd name="adj" fmla="val 743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D0D19BA-05F9-44E3-8A26-8ABC2E735584}"/>
              </a:ext>
            </a:extLst>
          </p:cNvPr>
          <p:cNvSpPr/>
          <p:nvPr/>
        </p:nvSpPr>
        <p:spPr>
          <a:xfrm>
            <a:off x="3431057" y="2681912"/>
            <a:ext cx="1452262" cy="558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anchor-free branch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D455F2C-69B2-4694-87B0-8D24544C56D0}"/>
              </a:ext>
            </a:extLst>
          </p:cNvPr>
          <p:cNvSpPr/>
          <p:nvPr/>
        </p:nvSpPr>
        <p:spPr>
          <a:xfrm>
            <a:off x="3435172" y="3518938"/>
            <a:ext cx="1452262" cy="558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anchor-free branch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4C3FBF-D3B7-4C27-A900-4AA1EB7DD99A}"/>
              </a:ext>
            </a:extLst>
          </p:cNvPr>
          <p:cNvSpPr/>
          <p:nvPr/>
        </p:nvSpPr>
        <p:spPr>
          <a:xfrm>
            <a:off x="3435172" y="4355579"/>
            <a:ext cx="1452263" cy="558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anchor-free branch</a:t>
            </a:r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1B52852-EF2C-4379-8BC9-5B65C572BA2A}"/>
              </a:ext>
            </a:extLst>
          </p:cNvPr>
          <p:cNvGrpSpPr/>
          <p:nvPr/>
        </p:nvGrpSpPr>
        <p:grpSpPr>
          <a:xfrm>
            <a:off x="6981746" y="2709679"/>
            <a:ext cx="1296144" cy="1693330"/>
            <a:chOff x="2039342" y="2174694"/>
            <a:chExt cx="1296144" cy="169333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526F734-7382-46EC-8311-5CA5F7E76767}"/>
                </a:ext>
              </a:extLst>
            </p:cNvPr>
            <p:cNvGrpSpPr/>
            <p:nvPr/>
          </p:nvGrpSpPr>
          <p:grpSpPr>
            <a:xfrm>
              <a:off x="2039342" y="2643889"/>
              <a:ext cx="1296144" cy="1224135"/>
              <a:chOff x="899592" y="2816932"/>
              <a:chExt cx="1296144" cy="1224135"/>
            </a:xfrm>
            <a:scene3d>
              <a:camera prst="orthographicFront"/>
              <a:lightRig rig="threePt" dir="t"/>
            </a:scene3d>
          </p:grpSpPr>
          <p:pic>
            <p:nvPicPr>
              <p:cNvPr id="26" name="Picture 2" descr="http://farm6.staticflickr.com/5286/5288421183_4b65893e17_z.jpg">
                <a:extLst>
                  <a:ext uri="{FF2B5EF4-FFF2-40B4-BE49-F238E27FC236}">
                    <a16:creationId xmlns:a16="http://schemas.microsoft.com/office/drawing/2014/main" id="{8F2AA1EA-3A2B-403E-B47F-2BC0566CE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48" t="51754" r="31488" b="18005"/>
              <a:stretch/>
            </p:blipFill>
            <p:spPr bwMode="auto">
              <a:xfrm>
                <a:off x="899592" y="2816932"/>
                <a:ext cx="1296144" cy="1224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0201DE2-97BF-4252-8F11-CE492135506D}"/>
                  </a:ext>
                </a:extLst>
              </p:cNvPr>
              <p:cNvSpPr/>
              <p:nvPr/>
            </p:nvSpPr>
            <p:spPr>
              <a:xfrm>
                <a:off x="1187624" y="3140968"/>
                <a:ext cx="792088" cy="648072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D2AEBF9-5C22-427A-B5CE-E7CAC3CA6618}"/>
                </a:ext>
              </a:extLst>
            </p:cNvPr>
            <p:cNvSpPr txBox="1"/>
            <p:nvPr/>
          </p:nvSpPr>
          <p:spPr>
            <a:xfrm>
              <a:off x="2121101" y="2174694"/>
              <a:ext cx="1045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instance</a:t>
              </a:r>
              <a:endParaRPr lang="zh-CN" altLang="en-US" dirty="0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966F2C7F-E670-4116-9C00-C1DC00881226}"/>
              </a:ext>
            </a:extLst>
          </p:cNvPr>
          <p:cNvSpPr/>
          <p:nvPr/>
        </p:nvSpPr>
        <p:spPr>
          <a:xfrm rot="5400000">
            <a:off x="5273954" y="3522063"/>
            <a:ext cx="2170541" cy="539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feature selection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C1C363D-9765-4A94-BB44-F588CD1541B8}"/>
              </a:ext>
            </a:extLst>
          </p:cNvPr>
          <p:cNvSpPr txBox="1"/>
          <p:nvPr/>
        </p:nvSpPr>
        <p:spPr>
          <a:xfrm>
            <a:off x="649815" y="4978982"/>
            <a:ext cx="180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feature pyramid</a:t>
            </a:r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268900E-2CEE-45A7-9265-B7A8F048CD51}"/>
              </a:ext>
            </a:extLst>
          </p:cNvPr>
          <p:cNvCxnSpPr>
            <a:cxnSpLocks/>
            <a:stCxn id="26" idx="1"/>
            <a:endCxn id="28" idx="0"/>
          </p:cNvCxnSpPr>
          <p:nvPr/>
        </p:nvCxnSpPr>
        <p:spPr>
          <a:xfrm flipH="1">
            <a:off x="6629210" y="3790942"/>
            <a:ext cx="352536" cy="1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1BA592D-9D67-4D71-AD04-6E1FB44EC2A5}"/>
              </a:ext>
            </a:extLst>
          </p:cNvPr>
          <p:cNvCxnSpPr>
            <a:cxnSpLocks/>
            <a:stCxn id="32" idx="2"/>
            <a:endCxn id="15" idx="3"/>
          </p:cNvCxnSpPr>
          <p:nvPr/>
        </p:nvCxnSpPr>
        <p:spPr>
          <a:xfrm flipH="1">
            <a:off x="4887434" y="3797962"/>
            <a:ext cx="532809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1E889C1D-7E21-4E47-9C88-90D1B0D43979}"/>
              </a:ext>
            </a:extLst>
          </p:cNvPr>
          <p:cNvSpPr/>
          <p:nvPr/>
        </p:nvSpPr>
        <p:spPr>
          <a:xfrm>
            <a:off x="5420243" y="3583350"/>
            <a:ext cx="455260" cy="429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FCE4383-6E07-4AA2-98C8-85D4D3B7D7A2}"/>
              </a:ext>
            </a:extLst>
          </p:cNvPr>
          <p:cNvCxnSpPr>
            <a:cxnSpLocks/>
            <a:stCxn id="32" idx="1"/>
            <a:endCxn id="14" idx="3"/>
          </p:cNvCxnSpPr>
          <p:nvPr/>
        </p:nvCxnSpPr>
        <p:spPr>
          <a:xfrm flipH="1" flipV="1">
            <a:off x="4883319" y="2960936"/>
            <a:ext cx="603595" cy="68527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9790EA8-2057-4364-89BF-D5E6A0C5A698}"/>
              </a:ext>
            </a:extLst>
          </p:cNvPr>
          <p:cNvCxnSpPr>
            <a:cxnSpLocks/>
            <a:stCxn id="32" idx="3"/>
            <a:endCxn id="16" idx="3"/>
          </p:cNvCxnSpPr>
          <p:nvPr/>
        </p:nvCxnSpPr>
        <p:spPr>
          <a:xfrm flipH="1">
            <a:off x="4887435" y="3949715"/>
            <a:ext cx="599479" cy="68527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17DF6F5-C45D-458D-97F8-7A8652EF5A97}"/>
              </a:ext>
            </a:extLst>
          </p:cNvPr>
          <p:cNvCxnSpPr>
            <a:cxnSpLocks/>
            <a:stCxn id="28" idx="2"/>
          </p:cNvCxnSpPr>
          <p:nvPr/>
        </p:nvCxnSpPr>
        <p:spPr>
          <a:xfrm flipH="1" flipV="1">
            <a:off x="5642585" y="3789168"/>
            <a:ext cx="446654" cy="288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6B8AEF8-0136-4FCA-9C6E-30EB7BAA3BAB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5486914" y="3792049"/>
            <a:ext cx="160960" cy="157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C2421FF9-8F72-4DB2-B36C-EDF7DB1DF5C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905000" y="2960936"/>
            <a:ext cx="15260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87C99BB7-53CD-4A06-B58F-D9152BE6A7D0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133600" y="4634988"/>
            <a:ext cx="13015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DDBBB8B-090B-40F7-AED2-4B8742D16153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036895" y="3797962"/>
            <a:ext cx="13982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5C42BDC5-2D7B-45D1-87FB-3CAD6C30197E}"/>
              </a:ext>
            </a:extLst>
          </p:cNvPr>
          <p:cNvSpPr/>
          <p:nvPr/>
        </p:nvSpPr>
        <p:spPr>
          <a:xfrm>
            <a:off x="3276600" y="2362200"/>
            <a:ext cx="5217314" cy="28176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altLang="zh-CN" dirty="0">
                <a:solidFill>
                  <a:schemeClr val="tx1"/>
                </a:solidFill>
              </a:rPr>
              <a:t>FSAF module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83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23DEC3F-5BE2-460B-95E1-A0DD59E3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9D4E0B2-EF04-44B0-BDAD-19568696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23F256-9FD7-4314-9AEC-AE65F378DE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Welcome to our poster #61 on Tuesday (06/18) morning!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810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306114-0208-431D-AFF7-F20AACB3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Qualitative Results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356805-DA98-428E-A737-67B38931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090E3D-61B7-401B-8415-263E821622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AD884B-11CB-45AE-B852-E6453F79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487"/>
            <a:ext cx="9144000" cy="31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92C426-37F0-4B94-8698-D4D10C07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715962"/>
          </a:xfrm>
        </p:spPr>
        <p:txBody>
          <a:bodyPr/>
          <a:lstStyle/>
          <a:p>
            <a:r>
              <a:rPr lang="en-US" altLang="zh-CN"/>
              <a:t>Background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4C5D9C5-7727-44BB-AFF7-BD5A62F6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8A257AD-8808-4E56-887D-0A9C03F070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C30AA4-15F9-40C8-8FC1-ACF908B91C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zh-CN" dirty="0"/>
              <a:t>A long-lasting challenge: s</a:t>
            </a:r>
            <a:r>
              <a:rPr lang="en-US" altLang="zh-CN" sz="3200" dirty="0"/>
              <a:t>ca</a:t>
            </a:r>
            <a:r>
              <a:rPr lang="en-US" altLang="zh-CN" dirty="0"/>
              <a:t>l</a:t>
            </a:r>
            <a:r>
              <a:rPr lang="en-US" altLang="zh-CN" sz="2000" dirty="0"/>
              <a:t>e</a:t>
            </a:r>
            <a:r>
              <a:rPr lang="en-US" altLang="zh-CN" dirty="0"/>
              <a:t> va</a:t>
            </a:r>
            <a:r>
              <a:rPr lang="en-US" altLang="zh-CN" sz="4000" dirty="0"/>
              <a:t>r</a:t>
            </a:r>
            <a:r>
              <a:rPr lang="en-US" altLang="zh-CN" dirty="0"/>
              <a:t>i</a:t>
            </a:r>
            <a:r>
              <a:rPr lang="en-US" altLang="zh-CN" sz="1800" dirty="0"/>
              <a:t>at</a:t>
            </a:r>
            <a:r>
              <a:rPr lang="en-US" altLang="zh-CN" dirty="0"/>
              <a:t>i</a:t>
            </a:r>
            <a:r>
              <a:rPr lang="en-US" altLang="zh-CN" sz="3200" dirty="0"/>
              <a:t>on</a:t>
            </a:r>
            <a:endParaRPr lang="zh-CN" altLang="en-US" dirty="0"/>
          </a:p>
        </p:txBody>
      </p:sp>
      <p:pic>
        <p:nvPicPr>
          <p:cNvPr id="2050" name="Picture 2" descr="Image result for object detection">
            <a:extLst>
              <a:ext uri="{FF2B5EF4-FFF2-40B4-BE49-F238E27FC236}">
                <a16:creationId xmlns:a16="http://schemas.microsoft.com/office/drawing/2014/main" id="{4229A654-75AB-4C37-B550-5C3383B4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41" y="1981200"/>
            <a:ext cx="5717117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5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73D8F-436E-4C85-8F79-4663F944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715962"/>
          </a:xfrm>
        </p:spPr>
        <p:txBody>
          <a:bodyPr/>
          <a:lstStyle/>
          <a:p>
            <a:r>
              <a:rPr lang="en-US" altLang="zh-CN"/>
              <a:t>Background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8766DAF-1A9A-4F25-AE87-BCD4F3B3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8A257AD-8808-4E56-887D-0A9C03F070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FB4A00-6B0C-4B43-836A-16B355F10B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zh-CN" dirty="0"/>
              <a:t>Prior methods addressing scale variation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D1C29C-33C8-4FE0-A61A-60D677F8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72" y="2084784"/>
            <a:ext cx="6246255" cy="268843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D60903-3FAE-4041-93DA-EFF766112191}"/>
              </a:ext>
            </a:extLst>
          </p:cNvPr>
          <p:cNvSpPr txBox="1"/>
          <p:nvPr/>
        </p:nvSpPr>
        <p:spPr>
          <a:xfrm>
            <a:off x="3716636" y="495789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Image pyramid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014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F5DE5-81B6-40A2-ACA0-257DCFAE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F424483-36D5-42E8-A45A-08775302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4E0D1D-09A7-4638-BFD6-682879C8FE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Prior methods addressing scale variation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225622-FFAB-42C5-8738-963B698C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763070"/>
            <a:ext cx="4800599" cy="33318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7243611-6A9B-4517-BE19-2987C5C16659}"/>
              </a:ext>
            </a:extLst>
          </p:cNvPr>
          <p:cNvSpPr txBox="1"/>
          <p:nvPr/>
        </p:nvSpPr>
        <p:spPr>
          <a:xfrm>
            <a:off x="2421410" y="526946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Anchor </a:t>
            </a:r>
            <a:r>
              <a:rPr lang="en-US" altLang="zh-CN"/>
              <a:t>boxes [Ren </a:t>
            </a:r>
            <a:r>
              <a:rPr lang="en-US" altLang="zh-CN" dirty="0"/>
              <a:t>et al, Faster R-CNN]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02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F5DE5-81B6-40A2-ACA0-257DCFAE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F424483-36D5-42E8-A45A-08775302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4E0D1D-09A7-4638-BFD6-682879C8FE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Prior methods addressing scale variation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5AB12A-578D-44E5-9105-E017201C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5" y="1974056"/>
            <a:ext cx="4960910" cy="29098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467C5FF-019C-43B3-8EE9-B64013AB4225}"/>
              </a:ext>
            </a:extLst>
          </p:cNvPr>
          <p:cNvSpPr txBox="1"/>
          <p:nvPr/>
        </p:nvSpPr>
        <p:spPr>
          <a:xfrm>
            <a:off x="1987542" y="4937465"/>
            <a:ext cx="516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Pyramidal feature hierarchy, e.g. [Liu et al, SSD]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66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F5DE5-81B6-40A2-ACA0-257DCFAE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F424483-36D5-42E8-A45A-08775302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4E0D1D-09A7-4638-BFD6-682879C8FE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Prior methods addressing scale variation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77F400-C046-4F25-9276-BBAC123D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85" y="2169318"/>
            <a:ext cx="6214429" cy="25193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B9E2FB9-C6C4-4505-AA6D-94CDC312CAFC}"/>
              </a:ext>
            </a:extLst>
          </p:cNvPr>
          <p:cNvSpPr txBox="1"/>
          <p:nvPr/>
        </p:nvSpPr>
        <p:spPr>
          <a:xfrm>
            <a:off x="1831505" y="4795044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Feature pyramid network [Lin et al, FPN, </a:t>
            </a:r>
            <a:r>
              <a:rPr lang="en-US" altLang="zh-CN" dirty="0" err="1"/>
              <a:t>RetinaNet</a:t>
            </a:r>
            <a:r>
              <a:rPr lang="en-US" altLang="zh-CN" dirty="0"/>
              <a:t>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645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AFBC52-A995-4C1D-8951-1D20D4DC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20CE55-2EE2-448B-8865-6D1FDED3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57AD-8808-4E56-887D-0A9C03F070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2837C4-5881-42D9-8A75-AEF3D453F6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Combining feature pyramid with anchor boxes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Smaller anchor associated with lower pyramid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Larger anchor associated with higher pyramid levels</a:t>
            </a:r>
            <a:endParaRPr lang="zh-CN" altLang="en-US" dirty="0"/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6309DE16-9193-439B-9445-76397A549989}"/>
              </a:ext>
            </a:extLst>
          </p:cNvPr>
          <p:cNvSpPr/>
          <p:nvPr/>
        </p:nvSpPr>
        <p:spPr>
          <a:xfrm>
            <a:off x="963027" y="3994284"/>
            <a:ext cx="4320480" cy="1656184"/>
          </a:xfrm>
          <a:prstGeom prst="cube">
            <a:avLst>
              <a:gd name="adj" fmla="val 8809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CF4C2494-C42C-4661-89D3-AEA2952FBAEB}"/>
              </a:ext>
            </a:extLst>
          </p:cNvPr>
          <p:cNvSpPr/>
          <p:nvPr/>
        </p:nvSpPr>
        <p:spPr>
          <a:xfrm>
            <a:off x="1539091" y="3706252"/>
            <a:ext cx="3024336" cy="1152128"/>
          </a:xfrm>
          <a:prstGeom prst="cube">
            <a:avLst>
              <a:gd name="adj" fmla="val 8197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0EA97989-00BA-48A0-AF4F-032468F3230D}"/>
              </a:ext>
            </a:extLst>
          </p:cNvPr>
          <p:cNvSpPr/>
          <p:nvPr/>
        </p:nvSpPr>
        <p:spPr>
          <a:xfrm>
            <a:off x="2043147" y="3346212"/>
            <a:ext cx="1980220" cy="756084"/>
          </a:xfrm>
          <a:prstGeom prst="cube">
            <a:avLst>
              <a:gd name="adj" fmla="val 7438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8869C4-E378-470B-BAB4-14EEBEB45F46}"/>
              </a:ext>
            </a:extLst>
          </p:cNvPr>
          <p:cNvSpPr txBox="1"/>
          <p:nvPr/>
        </p:nvSpPr>
        <p:spPr>
          <a:xfrm>
            <a:off x="1752600" y="5650468"/>
            <a:ext cx="201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feature pyramid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30860C-B027-41FB-ABC2-9B5A35E67935}"/>
              </a:ext>
            </a:extLst>
          </p:cNvPr>
          <p:cNvSpPr txBox="1"/>
          <p:nvPr/>
        </p:nvSpPr>
        <p:spPr>
          <a:xfrm>
            <a:off x="1837064" y="4975249"/>
            <a:ext cx="146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small anchors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0164E9-DF2F-4307-A186-EA35C9526F6E}"/>
              </a:ext>
            </a:extLst>
          </p:cNvPr>
          <p:cNvSpPr txBox="1"/>
          <p:nvPr/>
        </p:nvSpPr>
        <p:spPr>
          <a:xfrm>
            <a:off x="2043147" y="4174304"/>
            <a:ext cx="175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medium anchors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E072DE-227C-4F0F-A3B9-6B85B0A17908}"/>
              </a:ext>
            </a:extLst>
          </p:cNvPr>
          <p:cNvSpPr txBox="1"/>
          <p:nvPr/>
        </p:nvSpPr>
        <p:spPr>
          <a:xfrm>
            <a:off x="2571015" y="3301786"/>
            <a:ext cx="924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large </a:t>
            </a:r>
          </a:p>
          <a:p>
            <a:pPr algn="ctr"/>
            <a:r>
              <a:rPr lang="en-US" altLang="zh-CN" dirty="0"/>
              <a:t>anchors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A71A770-C5F0-454D-B3CB-AE49F9BBBA3C}"/>
              </a:ext>
            </a:extLst>
          </p:cNvPr>
          <p:cNvSpPr/>
          <p:nvPr/>
        </p:nvSpPr>
        <p:spPr>
          <a:xfrm>
            <a:off x="4898500" y="3345927"/>
            <a:ext cx="1452262" cy="558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A2729B5-16A4-4F0A-84AA-9D3AB676C2FD}"/>
              </a:ext>
            </a:extLst>
          </p:cNvPr>
          <p:cNvSpPr/>
          <p:nvPr/>
        </p:nvSpPr>
        <p:spPr>
          <a:xfrm>
            <a:off x="4898500" y="4194493"/>
            <a:ext cx="1452262" cy="558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68D8956-8428-4701-80CE-FC65DEB49958}"/>
              </a:ext>
            </a:extLst>
          </p:cNvPr>
          <p:cNvSpPr/>
          <p:nvPr/>
        </p:nvSpPr>
        <p:spPr>
          <a:xfrm>
            <a:off x="4898500" y="5037070"/>
            <a:ext cx="1452262" cy="55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anchor-based branch</a:t>
            </a:r>
            <a:endParaRPr lang="zh-CN" altLang="en-US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AAF269B-0F6C-4B77-B49C-0CFB70E4376C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813560" y="3624952"/>
            <a:ext cx="1084940" cy="5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0986394-A30D-49C2-9855-77E7B5F63D1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15355" y="4473518"/>
            <a:ext cx="983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B63F1B5-F4D8-4512-800D-247E37E5B1DD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023367" y="5316480"/>
            <a:ext cx="8751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Default Theme">
  <a:themeElements>
    <a:clrScheme name="CMU Red">
      <a:dk1>
        <a:sysClr val="windowText" lastClr="000000"/>
      </a:dk1>
      <a:lt1>
        <a:sysClr val="window" lastClr="FFFFFF"/>
      </a:lt1>
      <a:dk2>
        <a:srgbClr val="990000"/>
      </a:dk2>
      <a:lt2>
        <a:srgbClr val="F2DCDB"/>
      </a:lt2>
      <a:accent1>
        <a:srgbClr val="C0504D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ODonoughue_CMU</Template>
  <TotalTime>11151</TotalTime>
  <Words>1480</Words>
  <Application>Microsoft Office PowerPoint</Application>
  <PresentationFormat>全屏显示(4:3)</PresentationFormat>
  <Paragraphs>737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5" baseType="lpstr">
      <vt:lpstr>Arial</vt:lpstr>
      <vt:lpstr>Times New Roman</vt:lpstr>
      <vt:lpstr>Wingdings 2</vt:lpstr>
      <vt:lpstr>Wingdings</vt:lpstr>
      <vt:lpstr>Calibri</vt:lpstr>
      <vt:lpstr>Cambria Math</vt:lpstr>
      <vt:lpstr>Default Theme</vt:lpstr>
      <vt:lpstr>Feature Selective Anchor-Free Module for Single-Shot Object Detection</vt:lpstr>
      <vt:lpstr>Overview</vt:lpstr>
      <vt:lpstr>Overview</vt:lpstr>
      <vt:lpstr>Background</vt:lpstr>
      <vt:lpstr>Background</vt:lpstr>
      <vt:lpstr>Background</vt:lpstr>
      <vt:lpstr>Background</vt:lpstr>
      <vt:lpstr>Background</vt:lpstr>
      <vt:lpstr>Background</vt:lpstr>
      <vt:lpstr>Overview</vt:lpstr>
      <vt:lpstr>Motivation</vt:lpstr>
      <vt:lpstr>Motivation</vt:lpstr>
      <vt:lpstr>Overview</vt:lpstr>
      <vt:lpstr>FSAF Module</vt:lpstr>
      <vt:lpstr>FSAF Module</vt:lpstr>
      <vt:lpstr>FSAF Module</vt:lpstr>
      <vt:lpstr>FSAF Module</vt:lpstr>
      <vt:lpstr>FSAF Module</vt:lpstr>
      <vt:lpstr>FSAF Module</vt:lpstr>
      <vt:lpstr>FSAF Module</vt:lpstr>
      <vt:lpstr>FSAF Module</vt:lpstr>
      <vt:lpstr>Overview</vt:lpstr>
      <vt:lpstr>Experiment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Overview</vt:lpstr>
      <vt:lpstr>Qualitative Results – Online Feature Selection</vt:lpstr>
      <vt:lpstr>References</vt:lpstr>
      <vt:lpstr>Takeaway</vt:lpstr>
      <vt:lpstr>Thanks!</vt:lpstr>
      <vt:lpstr>Qualitative Results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the Qual</dc:title>
  <dc:creator>nodonoug</dc:creator>
  <cp:lastModifiedBy>Chenchen Zhu</cp:lastModifiedBy>
  <cp:revision>203</cp:revision>
  <cp:lastPrinted>2012-04-04T17:55:09Z</cp:lastPrinted>
  <dcterms:created xsi:type="dcterms:W3CDTF">2008-11-05T15:01:23Z</dcterms:created>
  <dcterms:modified xsi:type="dcterms:W3CDTF">2019-06-27T14:39:59Z</dcterms:modified>
</cp:coreProperties>
</file>